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2" r:id="rId1"/>
  </p:sldMasterIdLst>
  <p:notesMasterIdLst>
    <p:notesMasterId r:id="rId44"/>
  </p:notesMasterIdLst>
  <p:sldIdLst>
    <p:sldId id="256" r:id="rId2"/>
    <p:sldId id="257" r:id="rId3"/>
    <p:sldId id="279" r:id="rId4"/>
    <p:sldId id="287" r:id="rId5"/>
    <p:sldId id="280" r:id="rId6"/>
    <p:sldId id="288" r:id="rId7"/>
    <p:sldId id="296" r:id="rId8"/>
    <p:sldId id="291" r:id="rId9"/>
    <p:sldId id="299" r:id="rId10"/>
    <p:sldId id="319" r:id="rId11"/>
    <p:sldId id="301" r:id="rId12"/>
    <p:sldId id="282" r:id="rId13"/>
    <p:sldId id="258" r:id="rId14"/>
    <p:sldId id="284" r:id="rId15"/>
    <p:sldId id="293" r:id="rId16"/>
    <p:sldId id="322" r:id="rId17"/>
    <p:sldId id="320" r:id="rId18"/>
    <p:sldId id="303" r:id="rId19"/>
    <p:sldId id="306" r:id="rId20"/>
    <p:sldId id="307" r:id="rId21"/>
    <p:sldId id="308" r:id="rId22"/>
    <p:sldId id="323" r:id="rId23"/>
    <p:sldId id="324" r:id="rId24"/>
    <p:sldId id="325" r:id="rId25"/>
    <p:sldId id="321" r:id="rId26"/>
    <p:sldId id="309" r:id="rId27"/>
    <p:sldId id="310" r:id="rId28"/>
    <p:sldId id="302" r:id="rId29"/>
    <p:sldId id="304" r:id="rId30"/>
    <p:sldId id="305" r:id="rId31"/>
    <p:sldId id="326" r:id="rId32"/>
    <p:sldId id="330" r:id="rId33"/>
    <p:sldId id="285" r:id="rId34"/>
    <p:sldId id="327" r:id="rId35"/>
    <p:sldId id="329" r:id="rId36"/>
    <p:sldId id="315" r:id="rId37"/>
    <p:sldId id="311" r:id="rId38"/>
    <p:sldId id="316" r:id="rId39"/>
    <p:sldId id="328" r:id="rId40"/>
    <p:sldId id="317" r:id="rId41"/>
    <p:sldId id="275" r:id="rId42"/>
    <p:sldId id="318"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432" autoAdjust="0"/>
    <p:restoredTop sz="94660"/>
  </p:normalViewPr>
  <p:slideViewPr>
    <p:cSldViewPr>
      <p:cViewPr varScale="1">
        <p:scale>
          <a:sx n="154" d="100"/>
          <a:sy n="154" d="100"/>
        </p:scale>
        <p:origin x="4542" y="13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7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903B01-8733-4EBE-B48D-05551B95F4DF}" type="datetimeFigureOut">
              <a:rPr lang="en-CA" smtClean="0"/>
              <a:pPr/>
              <a:t>2020-04-12</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0AF7D8-A627-4917-9E95-2FC6A7ED558E}"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90AF7D8-A627-4917-9E95-2FC6A7ED558E}" type="slidenum">
              <a:rPr lang="en-CA" smtClean="0"/>
              <a:pPr/>
              <a:t>25</a:t>
            </a:fld>
            <a:endParaRPr lang="en-CA"/>
          </a:p>
        </p:txBody>
      </p:sp>
    </p:spTree>
    <p:extLst>
      <p:ext uri="{BB962C8B-B14F-4D97-AF65-F5344CB8AC3E}">
        <p14:creationId xmlns:p14="http://schemas.microsoft.com/office/powerpoint/2010/main" val="2330794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70EB58EE-0527-44E3-80C5-4D15D6947914}" type="datetimeFigureOut">
              <a:rPr lang="en-CA" smtClean="0"/>
              <a:pPr/>
              <a:t>2020-04-12</a:t>
            </a:fld>
            <a:endParaRPr lang="en-CA"/>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CA"/>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7CFD8121-8EDB-41F4-9172-8047C4A34AB4}" type="slidenum">
              <a:rPr lang="en-CA" smtClean="0"/>
              <a:pPr/>
              <a:t>‹#›</a:t>
            </a:fld>
            <a:endParaRPr lang="en-CA"/>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919356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EB58EE-0527-44E3-80C5-4D15D6947914}" type="datetimeFigureOut">
              <a:rPr lang="en-CA" smtClean="0"/>
              <a:pPr/>
              <a:t>2020-04-12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CFD8121-8EDB-41F4-9172-8047C4A34AB4}" type="slidenum">
              <a:rPr lang="en-CA" smtClean="0"/>
              <a:pPr/>
              <a:t>‹#›</a:t>
            </a:fld>
            <a:endParaRPr lang="en-CA"/>
          </a:p>
        </p:txBody>
      </p:sp>
    </p:spTree>
    <p:extLst>
      <p:ext uri="{BB962C8B-B14F-4D97-AF65-F5344CB8AC3E}">
        <p14:creationId xmlns:p14="http://schemas.microsoft.com/office/powerpoint/2010/main" val="1156641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EB58EE-0527-44E3-80C5-4D15D6947914}" type="datetimeFigureOut">
              <a:rPr lang="en-CA" smtClean="0"/>
              <a:pPr/>
              <a:t>2020-04-12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CFD8121-8EDB-41F4-9172-8047C4A34AB4}" type="slidenum">
              <a:rPr lang="en-CA" smtClean="0"/>
              <a:pPr/>
              <a:t>‹#›</a:t>
            </a:fld>
            <a:endParaRPr lang="en-CA"/>
          </a:p>
        </p:txBody>
      </p:sp>
    </p:spTree>
    <p:extLst>
      <p:ext uri="{BB962C8B-B14F-4D97-AF65-F5344CB8AC3E}">
        <p14:creationId xmlns:p14="http://schemas.microsoft.com/office/powerpoint/2010/main" val="2675958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EB58EE-0527-44E3-80C5-4D15D6947914}" type="datetimeFigureOut">
              <a:rPr lang="en-CA" smtClean="0"/>
              <a:pPr/>
              <a:t>2020-04-12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CFD8121-8EDB-41F4-9172-8047C4A34AB4}" type="slidenum">
              <a:rPr lang="en-CA" smtClean="0"/>
              <a:pPr/>
              <a:t>‹#›</a:t>
            </a:fld>
            <a:endParaRPr lang="en-CA"/>
          </a:p>
        </p:txBody>
      </p:sp>
    </p:spTree>
    <p:extLst>
      <p:ext uri="{BB962C8B-B14F-4D97-AF65-F5344CB8AC3E}">
        <p14:creationId xmlns:p14="http://schemas.microsoft.com/office/powerpoint/2010/main" val="4013754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70EB58EE-0527-44E3-80C5-4D15D6947914}" type="datetimeFigureOut">
              <a:rPr lang="en-CA" smtClean="0"/>
              <a:pPr/>
              <a:t>2020-04-12</a:t>
            </a:fld>
            <a:endParaRPr lang="en-CA"/>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CA"/>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7CFD8121-8EDB-41F4-9172-8047C4A34AB4}" type="slidenum">
              <a:rPr lang="en-CA" smtClean="0"/>
              <a:pPr/>
              <a:t>‹#›</a:t>
            </a:fld>
            <a:endParaRPr lang="en-CA"/>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403204605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EB58EE-0527-44E3-80C5-4D15D6947914}" type="datetimeFigureOut">
              <a:rPr lang="en-CA" smtClean="0"/>
              <a:pPr/>
              <a:t>2020-04-12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CFD8121-8EDB-41F4-9172-8047C4A34AB4}" type="slidenum">
              <a:rPr lang="en-CA" smtClean="0"/>
              <a:pPr/>
              <a:t>‹#›</a:t>
            </a:fld>
            <a:endParaRPr lang="en-CA"/>
          </a:p>
        </p:txBody>
      </p:sp>
    </p:spTree>
    <p:extLst>
      <p:ext uri="{BB962C8B-B14F-4D97-AF65-F5344CB8AC3E}">
        <p14:creationId xmlns:p14="http://schemas.microsoft.com/office/powerpoint/2010/main" val="1347841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EB58EE-0527-44E3-80C5-4D15D6947914}" type="datetimeFigureOut">
              <a:rPr lang="en-CA" smtClean="0"/>
              <a:pPr/>
              <a:t>2020-04-12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CFD8121-8EDB-41F4-9172-8047C4A34AB4}" type="slidenum">
              <a:rPr lang="en-CA" smtClean="0"/>
              <a:pPr/>
              <a:t>‹#›</a:t>
            </a:fld>
            <a:endParaRPr lang="en-CA"/>
          </a:p>
        </p:txBody>
      </p:sp>
    </p:spTree>
    <p:extLst>
      <p:ext uri="{BB962C8B-B14F-4D97-AF65-F5344CB8AC3E}">
        <p14:creationId xmlns:p14="http://schemas.microsoft.com/office/powerpoint/2010/main" val="1531452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EB58EE-0527-44E3-80C5-4D15D6947914}" type="datetimeFigureOut">
              <a:rPr lang="en-CA" smtClean="0"/>
              <a:pPr/>
              <a:t>2020-04-12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CFD8121-8EDB-41F4-9172-8047C4A34AB4}" type="slidenum">
              <a:rPr lang="en-CA" smtClean="0"/>
              <a:pPr/>
              <a:t>‹#›</a:t>
            </a:fld>
            <a:endParaRPr lang="en-CA"/>
          </a:p>
        </p:txBody>
      </p:sp>
    </p:spTree>
    <p:extLst>
      <p:ext uri="{BB962C8B-B14F-4D97-AF65-F5344CB8AC3E}">
        <p14:creationId xmlns:p14="http://schemas.microsoft.com/office/powerpoint/2010/main" val="733263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EB58EE-0527-44E3-80C5-4D15D6947914}" type="datetimeFigureOut">
              <a:rPr lang="en-CA" smtClean="0"/>
              <a:pPr/>
              <a:t>2020-04-12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7CFD8121-8EDB-41F4-9172-8047C4A34AB4}" type="slidenum">
              <a:rPr lang="en-CA" smtClean="0"/>
              <a:pPr/>
              <a:t>‹#›</a:t>
            </a:fld>
            <a:endParaRPr lang="en-CA"/>
          </a:p>
        </p:txBody>
      </p:sp>
    </p:spTree>
    <p:extLst>
      <p:ext uri="{BB962C8B-B14F-4D97-AF65-F5344CB8AC3E}">
        <p14:creationId xmlns:p14="http://schemas.microsoft.com/office/powerpoint/2010/main" val="2543405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70EB58EE-0527-44E3-80C5-4D15D6947914}" type="datetimeFigureOut">
              <a:rPr lang="en-CA" smtClean="0"/>
              <a:pPr/>
              <a:t>2020-04-12</a:t>
            </a:fld>
            <a:endParaRPr lang="en-CA"/>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CA"/>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7CFD8121-8EDB-41F4-9172-8047C4A34AB4}" type="slidenum">
              <a:rPr lang="en-CA" smtClean="0"/>
              <a:pPr/>
              <a:t>‹#›</a:t>
            </a:fld>
            <a:endParaRPr lang="en-CA"/>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59841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70EB58EE-0527-44E3-80C5-4D15D6947914}" type="datetimeFigureOut">
              <a:rPr lang="en-CA" smtClean="0"/>
              <a:pPr/>
              <a:t>2020-04-12</a:t>
            </a:fld>
            <a:endParaRPr lang="en-CA"/>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CA"/>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7CFD8121-8EDB-41F4-9172-8047C4A34AB4}" type="slidenum">
              <a:rPr lang="en-CA" smtClean="0"/>
              <a:pPr/>
              <a:t>‹#›</a:t>
            </a:fld>
            <a:endParaRPr lang="en-CA"/>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58525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70EB58EE-0527-44E3-80C5-4D15D6947914}" type="datetimeFigureOut">
              <a:rPr lang="en-CA" smtClean="0"/>
              <a:pPr/>
              <a:t>2020-04-12</a:t>
            </a:fld>
            <a:endParaRPr lang="en-CA"/>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CA"/>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7CFD8121-8EDB-41F4-9172-8047C4A34AB4}" type="slidenum">
              <a:rPr lang="en-CA" smtClean="0"/>
              <a:pPr/>
              <a:t>‹#›</a:t>
            </a:fld>
            <a:endParaRPr lang="en-CA"/>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40366815"/>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880070" cy="2098226"/>
          </a:xfrm>
        </p:spPr>
        <p:txBody>
          <a:bodyPr>
            <a:noAutofit/>
          </a:bodyPr>
          <a:lstStyle/>
          <a:p>
            <a:br>
              <a:rPr lang="en-CA" sz="3600" dirty="0"/>
            </a:br>
            <a:br>
              <a:rPr lang="en-CA" sz="3600" dirty="0"/>
            </a:br>
            <a:br>
              <a:rPr lang="en-CA" sz="3600" dirty="0"/>
            </a:br>
            <a:br>
              <a:rPr lang="en-CA" sz="3600" dirty="0"/>
            </a:br>
            <a:br>
              <a:rPr lang="en-CA" sz="3600" dirty="0"/>
            </a:br>
            <a:br>
              <a:rPr lang="en-CA" sz="3600" dirty="0"/>
            </a:br>
            <a:br>
              <a:rPr lang="en-CA" sz="3600" dirty="0"/>
            </a:br>
            <a:br>
              <a:rPr lang="en-CA" sz="3600" dirty="0"/>
            </a:br>
            <a:br>
              <a:rPr lang="en-CA" sz="3600" dirty="0"/>
            </a:br>
            <a:br>
              <a:rPr lang="en-CA" sz="3600" dirty="0"/>
            </a:br>
            <a:br>
              <a:rPr lang="en-CA" sz="3600" dirty="0"/>
            </a:br>
            <a:br>
              <a:rPr lang="en-CA" sz="3600" dirty="0"/>
            </a:br>
            <a:br>
              <a:rPr lang="en-CA" sz="3600" dirty="0"/>
            </a:br>
            <a:br>
              <a:rPr lang="en-CA" sz="3600" dirty="0"/>
            </a:br>
            <a:r>
              <a:rPr lang="en-CA" sz="3200" dirty="0"/>
              <a:t>Latent class analysis:</a:t>
            </a:r>
            <a:br>
              <a:rPr lang="en-CA" sz="3200" dirty="0"/>
            </a:br>
            <a:br>
              <a:rPr lang="en-CA" sz="3200" dirty="0"/>
            </a:br>
            <a:r>
              <a:rPr lang="en-CA" sz="3200" dirty="0"/>
              <a:t>An indispensable METHOD</a:t>
            </a:r>
            <a:br>
              <a:rPr lang="en-CA" sz="3200" dirty="0"/>
            </a:br>
            <a:r>
              <a:rPr lang="en-CA" sz="3200" dirty="0"/>
              <a:t>for diagnostic ACCURACY RESEARCH</a:t>
            </a:r>
            <a:br>
              <a:rPr lang="en-CA" sz="3600" dirty="0"/>
            </a:br>
            <a:endParaRPr lang="en-CA" sz="3600" dirty="0"/>
          </a:p>
        </p:txBody>
      </p:sp>
      <p:sp>
        <p:nvSpPr>
          <p:cNvPr id="3" name="Subtitle 2"/>
          <p:cNvSpPr>
            <a:spLocks noGrp="1"/>
          </p:cNvSpPr>
          <p:nvPr>
            <p:ph type="subTitle" idx="1"/>
          </p:nvPr>
        </p:nvSpPr>
        <p:spPr>
          <a:xfrm>
            <a:off x="1371600" y="3429000"/>
            <a:ext cx="6629400" cy="2160240"/>
          </a:xfrm>
        </p:spPr>
        <p:txBody>
          <a:bodyPr>
            <a:normAutofit fontScale="92500" lnSpcReduction="10000"/>
          </a:bodyPr>
          <a:lstStyle/>
          <a:p>
            <a:endParaRPr lang="en-CA" sz="1600" dirty="0"/>
          </a:p>
          <a:p>
            <a:r>
              <a:rPr lang="en-CA" sz="2000" dirty="0"/>
              <a:t>Nandini Dendukuri</a:t>
            </a:r>
          </a:p>
          <a:p>
            <a:pPr>
              <a:lnSpc>
                <a:spcPct val="120000"/>
              </a:lnSpc>
            </a:pPr>
            <a:br>
              <a:rPr lang="en-CA" sz="1600" dirty="0"/>
            </a:br>
            <a:r>
              <a:rPr lang="en-CA" sz="1600" dirty="0"/>
              <a:t>Depart of Medicine,</a:t>
            </a:r>
            <a:br>
              <a:rPr lang="en-CA" sz="1600" dirty="0"/>
            </a:br>
            <a:r>
              <a:rPr lang="en-CA" sz="1600" dirty="0"/>
              <a:t>Department of Epidemiology, Biostatistics and Occupational Health, </a:t>
            </a:r>
            <a:br>
              <a:rPr lang="en-CA" sz="1600" dirty="0"/>
            </a:br>
            <a:r>
              <a:rPr lang="en-CA" sz="1600" dirty="0"/>
              <a:t>McGill University</a:t>
            </a:r>
          </a:p>
          <a:p>
            <a:br>
              <a:rPr lang="en-CA" sz="1600" dirty="0"/>
            </a:br>
            <a:r>
              <a:rPr lang="en-CA" sz="1600" dirty="0"/>
              <a:t>Technology Assessment Unit, McGill University Health Centre</a:t>
            </a:r>
          </a:p>
        </p:txBody>
      </p:sp>
      <p:sp>
        <p:nvSpPr>
          <p:cNvPr id="4" name="Footer Placeholder 3"/>
          <p:cNvSpPr>
            <a:spLocks noGrp="1"/>
          </p:cNvSpPr>
          <p:nvPr>
            <p:ph type="ftr" sz="quarter" idx="11"/>
          </p:nvPr>
        </p:nvSpPr>
        <p:spPr/>
        <p:txBody>
          <a:bodyPr/>
          <a:lstStyle/>
          <a:p>
            <a:r>
              <a:rPr lang="en-US" dirty="0"/>
              <a:t>EBOH Special Biostatistics Seminar, Montreal, 20 January 2017</a:t>
            </a:r>
            <a:endParaRPr lang="en-C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CA" dirty="0"/>
                  <a:t>Modeling </a:t>
                </a:r>
                <a14:m>
                  <m:oMath xmlns:m="http://schemas.openxmlformats.org/officeDocument/2006/math">
                    <m:r>
                      <a:rPr lang="en-CA" i="1">
                        <a:latin typeface="Cambria Math" panose="02040503050406030204" pitchFamily="18" charset="0"/>
                      </a:rPr>
                      <m:t>𝑃</m:t>
                    </m:r>
                    <m:d>
                      <m:dPr>
                        <m:endChr m:val="|"/>
                        <m:ctrlPr>
                          <a:rPr lang="en-CA" i="1">
                            <a:latin typeface="Cambria Math" panose="02040503050406030204" pitchFamily="18" charset="0"/>
                          </a:rPr>
                        </m:ctrlPr>
                      </m:dPr>
                      <m:e>
                        <m:sSub>
                          <m:sSubPr>
                            <m:ctrlPr>
                              <a:rPr lang="en-CA" i="1">
                                <a:latin typeface="Cambria Math" panose="02040503050406030204" pitchFamily="18" charset="0"/>
                              </a:rPr>
                            </m:ctrlPr>
                          </m:sSubPr>
                          <m:e>
                            <m:r>
                              <a:rPr lang="en-CA" i="1">
                                <a:latin typeface="Cambria Math" panose="02040503050406030204" pitchFamily="18" charset="0"/>
                              </a:rPr>
                              <m:t>𝑇</m:t>
                            </m:r>
                          </m:e>
                          <m:sub>
                            <m:r>
                              <a:rPr lang="en-CA" i="1">
                                <a:latin typeface="Cambria Math" panose="02040503050406030204" pitchFamily="18" charset="0"/>
                              </a:rPr>
                              <m:t>1</m:t>
                            </m:r>
                          </m:sub>
                        </m:sSub>
                        <m:r>
                          <a:rPr lang="en-CA" i="1">
                            <a:latin typeface="Cambria Math" panose="02040503050406030204" pitchFamily="18" charset="0"/>
                          </a:rPr>
                          <m:t>,</m:t>
                        </m:r>
                        <m:sSub>
                          <m:sSubPr>
                            <m:ctrlPr>
                              <a:rPr lang="en-CA" i="1">
                                <a:latin typeface="Cambria Math" panose="02040503050406030204" pitchFamily="18" charset="0"/>
                              </a:rPr>
                            </m:ctrlPr>
                          </m:sSubPr>
                          <m:e>
                            <m:r>
                              <a:rPr lang="en-CA" i="1">
                                <a:latin typeface="Cambria Math" panose="02040503050406030204" pitchFamily="18" charset="0"/>
                              </a:rPr>
                              <m:t>𝑇</m:t>
                            </m:r>
                          </m:e>
                          <m:sub>
                            <m:r>
                              <a:rPr lang="en-CA" i="1">
                                <a:latin typeface="Cambria Math" panose="02040503050406030204" pitchFamily="18" charset="0"/>
                              </a:rPr>
                              <m:t>2</m:t>
                            </m:r>
                          </m:sub>
                        </m:sSub>
                        <m:r>
                          <a:rPr lang="en-CA">
                            <a:latin typeface="Cambria Math" panose="02040503050406030204" pitchFamily="18" charset="0"/>
                          </a:rPr>
                          <m:t> </m:t>
                        </m:r>
                      </m:e>
                    </m:d>
                    <m:r>
                      <a:rPr lang="en-CA">
                        <a:latin typeface="Cambria Math" panose="02040503050406030204" pitchFamily="18" charset="0"/>
                      </a:rPr>
                      <m:t> </m:t>
                    </m:r>
                    <m:r>
                      <m:rPr>
                        <m:sty m:val="p"/>
                      </m:rPr>
                      <a:rPr lang="en-CA">
                        <a:latin typeface="Cambria Math" panose="02040503050406030204" pitchFamily="18" charset="0"/>
                      </a:rPr>
                      <m:t>D</m:t>
                    </m:r>
                    <m:r>
                      <a:rPr lang="en-CA">
                        <a:latin typeface="Cambria Math" panose="02040503050406030204" pitchFamily="18" charset="0"/>
                      </a:rPr>
                      <m:t>)</m:t>
                    </m:r>
                  </m:oMath>
                </a14:m>
                <a:endParaRPr lang="en-CA"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l="-2963"/>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1377611" y="1844824"/>
                <a:ext cx="7010813" cy="4239344"/>
              </a:xfrm>
            </p:spPr>
            <p:txBody>
              <a:bodyPr>
                <a:noAutofit/>
              </a:bodyPr>
              <a:lstStyle/>
              <a:p>
                <a:r>
                  <a:rPr lang="en-CA" sz="1400" b="1" dirty="0"/>
                  <a:t>Conditional independence (CI) model:</a:t>
                </a:r>
                <a:r>
                  <a:rPr lang="en-CA" sz="1400" dirty="0"/>
                  <a:t> </a:t>
                </a:r>
              </a:p>
              <a:p>
                <a:pPr marL="34290" indent="0">
                  <a:buNone/>
                </a:pPr>
                <a:r>
                  <a:rPr lang="en-CA" sz="1400" dirty="0"/>
                  <a:t>Assumes T</a:t>
                </a:r>
                <a:r>
                  <a:rPr lang="en-CA" sz="1400" baseline="-25000" dirty="0"/>
                  <a:t>1 </a:t>
                </a:r>
                <a:r>
                  <a:rPr lang="en-CA" sz="1400" dirty="0"/>
                  <a:t>and T</a:t>
                </a:r>
                <a:r>
                  <a:rPr lang="en-CA" sz="1400" baseline="-25000" dirty="0"/>
                  <a:t>2 </a:t>
                </a:r>
                <a:r>
                  <a:rPr lang="en-CA" sz="1400" dirty="0"/>
                  <a:t>are independent conditional on D, e.g.</a:t>
                </a:r>
              </a:p>
              <a:p>
                <a:pPr marL="34290" indent="0" algn="r">
                  <a:buNone/>
                </a:pPr>
                <a:endParaRPr lang="en-CA" sz="1100" i="1" dirty="0">
                  <a:latin typeface="Cambria Math" panose="02040503050406030204" pitchFamily="18" charset="0"/>
                </a:endParaRPr>
              </a:p>
              <a:p>
                <a:pPr>
                  <a:buClr>
                    <a:schemeClr val="bg2"/>
                  </a:buClr>
                </a:pPr>
                <a14:m>
                  <m:oMath xmlns:m="http://schemas.openxmlformats.org/officeDocument/2006/math">
                    <m:r>
                      <a:rPr lang="en-CA" sz="1400" i="1">
                        <a:latin typeface="Cambria Math" panose="02040503050406030204" pitchFamily="18" charset="0"/>
                      </a:rPr>
                      <m:t>𝑃</m:t>
                    </m:r>
                    <m:d>
                      <m:dPr>
                        <m:ctrlPr>
                          <a:rPr lang="en-CA" sz="1400" i="1">
                            <a:latin typeface="Cambria Math" panose="02040503050406030204" pitchFamily="18" charset="0"/>
                          </a:rPr>
                        </m:ctrlPr>
                      </m:dPr>
                      <m:e>
                        <m:sSub>
                          <m:sSubPr>
                            <m:ctrlPr>
                              <a:rPr lang="en-CA" sz="1400" i="1">
                                <a:latin typeface="Cambria Math" panose="02040503050406030204" pitchFamily="18" charset="0"/>
                              </a:rPr>
                            </m:ctrlPr>
                          </m:sSubPr>
                          <m:e>
                            <m:r>
                              <a:rPr lang="en-CA" sz="1400" i="1">
                                <a:latin typeface="Cambria Math" panose="02040503050406030204" pitchFamily="18" charset="0"/>
                              </a:rPr>
                              <m:t>𝑇</m:t>
                            </m:r>
                          </m:e>
                          <m:sub>
                            <m:r>
                              <a:rPr lang="en-CA" sz="1400" i="1">
                                <a:latin typeface="Cambria Math" panose="02040503050406030204" pitchFamily="18" charset="0"/>
                              </a:rPr>
                              <m:t>1</m:t>
                            </m:r>
                          </m:sub>
                        </m:sSub>
                        <m:r>
                          <a:rPr lang="en-CA" sz="1400" i="1">
                            <a:latin typeface="Cambria Math" panose="02040503050406030204" pitchFamily="18" charset="0"/>
                          </a:rPr>
                          <m:t>=1,</m:t>
                        </m:r>
                        <m:sSub>
                          <m:sSubPr>
                            <m:ctrlPr>
                              <a:rPr lang="en-CA" sz="1400" i="1">
                                <a:latin typeface="Cambria Math" panose="02040503050406030204" pitchFamily="18" charset="0"/>
                              </a:rPr>
                            </m:ctrlPr>
                          </m:sSubPr>
                          <m:e>
                            <m:r>
                              <a:rPr lang="en-CA" sz="1400" i="1">
                                <a:latin typeface="Cambria Math" panose="02040503050406030204" pitchFamily="18" charset="0"/>
                              </a:rPr>
                              <m:t>𝑇</m:t>
                            </m:r>
                          </m:e>
                          <m:sub>
                            <m:r>
                              <a:rPr lang="en-CA" sz="1400" i="1">
                                <a:latin typeface="Cambria Math" panose="02040503050406030204" pitchFamily="18" charset="0"/>
                              </a:rPr>
                              <m:t>2</m:t>
                            </m:r>
                          </m:sub>
                        </m:sSub>
                        <m:r>
                          <a:rPr lang="en-CA" sz="1400" i="1">
                            <a:latin typeface="Cambria Math" panose="02040503050406030204" pitchFamily="18" charset="0"/>
                          </a:rPr>
                          <m:t>=1</m:t>
                        </m:r>
                      </m:e>
                    </m:d>
                    <m:r>
                      <a:rPr lang="en-CA" sz="1400" i="1">
                        <a:latin typeface="Cambria Math" panose="02040503050406030204" pitchFamily="18" charset="0"/>
                      </a:rPr>
                      <m:t>                                                                                               </m:t>
                    </m:r>
                  </m:oMath>
                </a14:m>
                <a:endParaRPr lang="en-CA" sz="1400" dirty="0"/>
              </a:p>
              <a:p>
                <a:pPr>
                  <a:buClr>
                    <a:schemeClr val="bg2"/>
                  </a:buClr>
                </a:pPr>
                <a14:m>
                  <m:oMath xmlns:m="http://schemas.openxmlformats.org/officeDocument/2006/math">
                    <m:r>
                      <a:rPr lang="en-CA" sz="1400" i="1">
                        <a:latin typeface="Cambria Math" panose="02040503050406030204" pitchFamily="18" charset="0"/>
                      </a:rPr>
                      <m:t>=</m:t>
                    </m:r>
                    <m:r>
                      <a:rPr lang="en-CA" sz="1400" i="1">
                        <a:latin typeface="Cambria Math" panose="02040503050406030204" pitchFamily="18" charset="0"/>
                      </a:rPr>
                      <m:t>𝑃</m:t>
                    </m:r>
                    <m:d>
                      <m:dPr>
                        <m:ctrlPr>
                          <a:rPr lang="en-CA" sz="1400" i="1">
                            <a:latin typeface="Cambria Math" panose="02040503050406030204" pitchFamily="18" charset="0"/>
                          </a:rPr>
                        </m:ctrlPr>
                      </m:dPr>
                      <m:e>
                        <m:sSub>
                          <m:sSubPr>
                            <m:ctrlPr>
                              <a:rPr lang="en-CA" sz="1400" i="1">
                                <a:latin typeface="Cambria Math" panose="02040503050406030204" pitchFamily="18" charset="0"/>
                              </a:rPr>
                            </m:ctrlPr>
                          </m:sSubPr>
                          <m:e>
                            <m:r>
                              <a:rPr lang="en-CA" sz="1400" i="1">
                                <a:latin typeface="Cambria Math" panose="02040503050406030204" pitchFamily="18" charset="0"/>
                              </a:rPr>
                              <m:t>𝑇</m:t>
                            </m:r>
                          </m:e>
                          <m:sub>
                            <m:r>
                              <a:rPr lang="en-CA" sz="1400" i="1">
                                <a:latin typeface="Cambria Math" panose="02040503050406030204" pitchFamily="18" charset="0"/>
                              </a:rPr>
                              <m:t>1</m:t>
                            </m:r>
                          </m:sub>
                        </m:sSub>
                        <m:r>
                          <a:rPr lang="en-CA" sz="1400" i="1">
                            <a:latin typeface="Cambria Math" panose="02040503050406030204" pitchFamily="18" charset="0"/>
                          </a:rPr>
                          <m:t>=1,</m:t>
                        </m:r>
                        <m:sSub>
                          <m:sSubPr>
                            <m:ctrlPr>
                              <a:rPr lang="en-CA" sz="1400" i="1">
                                <a:latin typeface="Cambria Math" panose="02040503050406030204" pitchFamily="18" charset="0"/>
                              </a:rPr>
                            </m:ctrlPr>
                          </m:sSubPr>
                          <m:e>
                            <m:r>
                              <a:rPr lang="en-CA" sz="1400" i="1">
                                <a:latin typeface="Cambria Math" panose="02040503050406030204" pitchFamily="18" charset="0"/>
                              </a:rPr>
                              <m:t>𝑇</m:t>
                            </m:r>
                          </m:e>
                          <m:sub>
                            <m:r>
                              <a:rPr lang="en-CA" sz="1400" i="1">
                                <a:latin typeface="Cambria Math" panose="02040503050406030204" pitchFamily="18" charset="0"/>
                              </a:rPr>
                              <m:t>2</m:t>
                            </m:r>
                          </m:sub>
                        </m:sSub>
                        <m:r>
                          <a:rPr lang="en-CA" sz="1400" i="1">
                            <a:latin typeface="Cambria Math" panose="02040503050406030204" pitchFamily="18" charset="0"/>
                          </a:rPr>
                          <m:t>=1</m:t>
                        </m:r>
                      </m:e>
                      <m:e>
                        <m:r>
                          <m:rPr>
                            <m:sty m:val="p"/>
                          </m:rPr>
                          <a:rPr lang="en-CA" sz="1400">
                            <a:latin typeface="Cambria Math" panose="02040503050406030204" pitchFamily="18" charset="0"/>
                          </a:rPr>
                          <m:t>D</m:t>
                        </m:r>
                        <m:r>
                          <a:rPr lang="en-CA" sz="1400">
                            <a:latin typeface="Cambria Math" panose="02040503050406030204" pitchFamily="18" charset="0"/>
                          </a:rPr>
                          <m:t>+</m:t>
                        </m:r>
                      </m:e>
                    </m:d>
                    <m:r>
                      <a:rPr lang="en-CA" sz="1400" b="0" i="0" smtClean="0">
                        <a:latin typeface="Cambria Math" panose="02040503050406030204" pitchFamily="18" charset="0"/>
                      </a:rPr>
                      <m:t> </m:t>
                    </m:r>
                    <m:r>
                      <m:rPr>
                        <m:sty m:val="p"/>
                      </m:rPr>
                      <a:rPr lang="en-CA" sz="1400">
                        <a:latin typeface="Cambria Math" panose="02040503050406030204" pitchFamily="18" charset="0"/>
                      </a:rPr>
                      <m:t>P</m:t>
                    </m:r>
                    <m:d>
                      <m:dPr>
                        <m:ctrlPr>
                          <a:rPr lang="en-CA" sz="1400" i="1">
                            <a:latin typeface="Cambria Math" panose="02040503050406030204" pitchFamily="18" charset="0"/>
                          </a:rPr>
                        </m:ctrlPr>
                      </m:dPr>
                      <m:e>
                        <m:r>
                          <m:rPr>
                            <m:sty m:val="p"/>
                          </m:rPr>
                          <a:rPr lang="en-CA" sz="1400">
                            <a:latin typeface="Cambria Math" panose="02040503050406030204" pitchFamily="18" charset="0"/>
                          </a:rPr>
                          <m:t>D</m:t>
                        </m:r>
                        <m:r>
                          <a:rPr lang="en-CA" sz="1400">
                            <a:latin typeface="Cambria Math" panose="02040503050406030204" pitchFamily="18" charset="0"/>
                          </a:rPr>
                          <m:t>+</m:t>
                        </m:r>
                      </m:e>
                    </m:d>
                    <m:r>
                      <a:rPr lang="en-CA" sz="1400">
                        <a:latin typeface="Cambria Math" panose="02040503050406030204" pitchFamily="18" charset="0"/>
                      </a:rPr>
                      <m:t>+</m:t>
                    </m:r>
                    <m:r>
                      <m:rPr>
                        <m:sty m:val="p"/>
                      </m:rPr>
                      <a:rPr lang="en-CA" sz="1400">
                        <a:latin typeface="Cambria Math" panose="02040503050406030204" pitchFamily="18" charset="0"/>
                      </a:rPr>
                      <m:t>P</m:t>
                    </m:r>
                    <m:d>
                      <m:dPr>
                        <m:ctrlPr>
                          <a:rPr lang="en-CA" sz="1400" i="1">
                            <a:latin typeface="Cambria Math" panose="02040503050406030204" pitchFamily="18" charset="0"/>
                          </a:rPr>
                        </m:ctrlPr>
                      </m:dPr>
                      <m:e>
                        <m:sSub>
                          <m:sSubPr>
                            <m:ctrlPr>
                              <a:rPr lang="en-CA" sz="1400" i="1">
                                <a:latin typeface="Cambria Math" panose="02040503050406030204" pitchFamily="18" charset="0"/>
                              </a:rPr>
                            </m:ctrlPr>
                          </m:sSubPr>
                          <m:e>
                            <m:r>
                              <a:rPr lang="en-CA" sz="1400" i="1">
                                <a:latin typeface="Cambria Math" panose="02040503050406030204" pitchFamily="18" charset="0"/>
                              </a:rPr>
                              <m:t>𝑇</m:t>
                            </m:r>
                          </m:e>
                          <m:sub>
                            <m:r>
                              <a:rPr lang="en-CA" sz="1400" i="1">
                                <a:latin typeface="Cambria Math" panose="02040503050406030204" pitchFamily="18" charset="0"/>
                              </a:rPr>
                              <m:t>1</m:t>
                            </m:r>
                          </m:sub>
                        </m:sSub>
                        <m:r>
                          <a:rPr lang="en-CA" sz="1400" i="1">
                            <a:latin typeface="Cambria Math" panose="02040503050406030204" pitchFamily="18" charset="0"/>
                          </a:rPr>
                          <m:t>=1,</m:t>
                        </m:r>
                        <m:sSub>
                          <m:sSubPr>
                            <m:ctrlPr>
                              <a:rPr lang="en-CA" sz="1400" i="1">
                                <a:latin typeface="Cambria Math" panose="02040503050406030204" pitchFamily="18" charset="0"/>
                              </a:rPr>
                            </m:ctrlPr>
                          </m:sSubPr>
                          <m:e>
                            <m:r>
                              <a:rPr lang="en-CA" sz="1400" i="1">
                                <a:latin typeface="Cambria Math" panose="02040503050406030204" pitchFamily="18" charset="0"/>
                              </a:rPr>
                              <m:t>𝑇</m:t>
                            </m:r>
                          </m:e>
                          <m:sub>
                            <m:r>
                              <a:rPr lang="en-CA" sz="1400" i="1">
                                <a:latin typeface="Cambria Math" panose="02040503050406030204" pitchFamily="18" charset="0"/>
                              </a:rPr>
                              <m:t>2</m:t>
                            </m:r>
                          </m:sub>
                        </m:sSub>
                        <m:r>
                          <a:rPr lang="en-CA" sz="1400" i="1">
                            <a:latin typeface="Cambria Math" panose="02040503050406030204" pitchFamily="18" charset="0"/>
                          </a:rPr>
                          <m:t>=1</m:t>
                        </m:r>
                      </m:e>
                      <m:e>
                        <m:r>
                          <m:rPr>
                            <m:sty m:val="p"/>
                          </m:rPr>
                          <a:rPr lang="en-CA" sz="1400">
                            <a:latin typeface="Cambria Math" panose="02040503050406030204" pitchFamily="18" charset="0"/>
                          </a:rPr>
                          <m:t>D</m:t>
                        </m:r>
                        <m:r>
                          <a:rPr lang="en-CA" sz="1400" i="1">
                            <a:latin typeface="Cambria Math" panose="02040503050406030204" pitchFamily="18" charset="0"/>
                          </a:rPr>
                          <m:t>−</m:t>
                        </m:r>
                      </m:e>
                    </m:d>
                    <m:r>
                      <a:rPr lang="en-CA" sz="1400" b="0" i="0" smtClean="0">
                        <a:latin typeface="Cambria Math" panose="02040503050406030204" pitchFamily="18" charset="0"/>
                      </a:rPr>
                      <m:t> </m:t>
                    </m:r>
                    <m:r>
                      <m:rPr>
                        <m:sty m:val="p"/>
                      </m:rPr>
                      <a:rPr lang="en-CA" sz="1400">
                        <a:latin typeface="Cambria Math" panose="02040503050406030204" pitchFamily="18" charset="0"/>
                      </a:rPr>
                      <m:t>P</m:t>
                    </m:r>
                    <m:d>
                      <m:dPr>
                        <m:ctrlPr>
                          <a:rPr lang="en-CA" sz="1400" i="1">
                            <a:latin typeface="Cambria Math" panose="02040503050406030204" pitchFamily="18" charset="0"/>
                          </a:rPr>
                        </m:ctrlPr>
                      </m:dPr>
                      <m:e>
                        <m:r>
                          <m:rPr>
                            <m:sty m:val="p"/>
                          </m:rPr>
                          <a:rPr lang="en-CA" sz="1400">
                            <a:latin typeface="Cambria Math" panose="02040503050406030204" pitchFamily="18" charset="0"/>
                          </a:rPr>
                          <m:t>D</m:t>
                        </m:r>
                        <m:r>
                          <a:rPr lang="en-CA" sz="1400" i="1">
                            <a:latin typeface="Cambria Math" panose="02040503050406030204" pitchFamily="18" charset="0"/>
                          </a:rPr>
                          <m:t>−</m:t>
                        </m:r>
                      </m:e>
                    </m:d>
                    <m:r>
                      <a:rPr lang="en-CA" sz="1400" i="1">
                        <a:latin typeface="Cambria Math" panose="02040503050406030204" pitchFamily="18" charset="0"/>
                      </a:rPr>
                      <m:t>     </m:t>
                    </m:r>
                  </m:oMath>
                </a14:m>
                <a:endParaRPr lang="en-CA" sz="1400" dirty="0"/>
              </a:p>
              <a:p>
                <a:pPr>
                  <a:buClr>
                    <a:schemeClr val="bg2"/>
                  </a:buClr>
                </a:pPr>
                <a14:m>
                  <m:oMath xmlns:m="http://schemas.openxmlformats.org/officeDocument/2006/math">
                    <m:r>
                      <a:rPr lang="en-CA" sz="1400" i="1">
                        <a:latin typeface="Cambria Math" panose="02040503050406030204" pitchFamily="18" charset="0"/>
                      </a:rPr>
                      <m:t>=</m:t>
                    </m:r>
                    <m:r>
                      <a:rPr lang="en-CA" sz="1400" i="1">
                        <a:latin typeface="Cambria Math" panose="02040503050406030204" pitchFamily="18" charset="0"/>
                      </a:rPr>
                      <m:t>𝑃</m:t>
                    </m:r>
                    <m:d>
                      <m:dPr>
                        <m:ctrlPr>
                          <a:rPr lang="en-CA" sz="1400" i="1">
                            <a:latin typeface="Cambria Math" panose="02040503050406030204" pitchFamily="18" charset="0"/>
                          </a:rPr>
                        </m:ctrlPr>
                      </m:dPr>
                      <m:e>
                        <m:sSub>
                          <m:sSubPr>
                            <m:ctrlPr>
                              <a:rPr lang="en-CA" sz="1400" i="1">
                                <a:latin typeface="Cambria Math" panose="02040503050406030204" pitchFamily="18" charset="0"/>
                              </a:rPr>
                            </m:ctrlPr>
                          </m:sSubPr>
                          <m:e>
                            <m:r>
                              <a:rPr lang="en-CA" sz="1400" i="1">
                                <a:latin typeface="Cambria Math" panose="02040503050406030204" pitchFamily="18" charset="0"/>
                              </a:rPr>
                              <m:t>𝑇</m:t>
                            </m:r>
                          </m:e>
                          <m:sub>
                            <m:r>
                              <a:rPr lang="en-CA" sz="1400" i="1">
                                <a:latin typeface="Cambria Math" panose="02040503050406030204" pitchFamily="18" charset="0"/>
                              </a:rPr>
                              <m:t>1</m:t>
                            </m:r>
                          </m:sub>
                        </m:sSub>
                        <m:r>
                          <a:rPr lang="en-CA" sz="1400" i="1">
                            <a:latin typeface="Cambria Math" panose="02040503050406030204" pitchFamily="18" charset="0"/>
                          </a:rPr>
                          <m:t>=1</m:t>
                        </m:r>
                      </m:e>
                      <m:e>
                        <m:r>
                          <m:rPr>
                            <m:sty m:val="p"/>
                          </m:rPr>
                          <a:rPr lang="en-CA" sz="1400">
                            <a:latin typeface="Cambria Math" panose="02040503050406030204" pitchFamily="18" charset="0"/>
                          </a:rPr>
                          <m:t>D</m:t>
                        </m:r>
                        <m:r>
                          <a:rPr lang="en-CA" sz="1400">
                            <a:latin typeface="Cambria Math" panose="02040503050406030204" pitchFamily="18" charset="0"/>
                          </a:rPr>
                          <m:t>+</m:t>
                        </m:r>
                      </m:e>
                    </m:d>
                    <m:r>
                      <a:rPr lang="en-CA" sz="1400" i="1">
                        <a:latin typeface="Cambria Math" panose="02040503050406030204" pitchFamily="18" charset="0"/>
                      </a:rPr>
                      <m:t>𝑃</m:t>
                    </m:r>
                    <m:d>
                      <m:dPr>
                        <m:ctrlPr>
                          <a:rPr lang="en-CA" sz="1400" i="1">
                            <a:latin typeface="Cambria Math" panose="02040503050406030204" pitchFamily="18" charset="0"/>
                          </a:rPr>
                        </m:ctrlPr>
                      </m:dPr>
                      <m:e>
                        <m:sSub>
                          <m:sSubPr>
                            <m:ctrlPr>
                              <a:rPr lang="en-CA" sz="1400" i="1">
                                <a:latin typeface="Cambria Math" panose="02040503050406030204" pitchFamily="18" charset="0"/>
                              </a:rPr>
                            </m:ctrlPr>
                          </m:sSubPr>
                          <m:e>
                            <m:r>
                              <a:rPr lang="en-CA" sz="1400" i="1">
                                <a:latin typeface="Cambria Math" panose="02040503050406030204" pitchFamily="18" charset="0"/>
                              </a:rPr>
                              <m:t>𝑇</m:t>
                            </m:r>
                          </m:e>
                          <m:sub>
                            <m:r>
                              <a:rPr lang="en-CA" sz="1400" b="0" i="1" smtClean="0">
                                <a:latin typeface="Cambria Math" panose="02040503050406030204" pitchFamily="18" charset="0"/>
                              </a:rPr>
                              <m:t>2</m:t>
                            </m:r>
                          </m:sub>
                        </m:sSub>
                        <m:r>
                          <a:rPr lang="en-CA" sz="1400" i="1">
                            <a:latin typeface="Cambria Math" panose="02040503050406030204" pitchFamily="18" charset="0"/>
                          </a:rPr>
                          <m:t>=1</m:t>
                        </m:r>
                      </m:e>
                      <m:e>
                        <m:r>
                          <m:rPr>
                            <m:sty m:val="p"/>
                          </m:rPr>
                          <a:rPr lang="en-CA" sz="1400">
                            <a:latin typeface="Cambria Math" panose="02040503050406030204" pitchFamily="18" charset="0"/>
                          </a:rPr>
                          <m:t>D</m:t>
                        </m:r>
                        <m:r>
                          <a:rPr lang="en-CA" sz="1400">
                            <a:latin typeface="Cambria Math" panose="02040503050406030204" pitchFamily="18" charset="0"/>
                          </a:rPr>
                          <m:t>+</m:t>
                        </m:r>
                      </m:e>
                    </m:d>
                    <m:r>
                      <m:rPr>
                        <m:sty m:val="p"/>
                      </m:rPr>
                      <a:rPr lang="en-CA" sz="1400">
                        <a:latin typeface="Cambria Math" panose="02040503050406030204" pitchFamily="18" charset="0"/>
                      </a:rPr>
                      <m:t>P</m:t>
                    </m:r>
                    <m:d>
                      <m:dPr>
                        <m:ctrlPr>
                          <a:rPr lang="en-CA" sz="1400" i="1">
                            <a:latin typeface="Cambria Math" panose="02040503050406030204" pitchFamily="18" charset="0"/>
                          </a:rPr>
                        </m:ctrlPr>
                      </m:dPr>
                      <m:e>
                        <m:r>
                          <m:rPr>
                            <m:sty m:val="p"/>
                          </m:rPr>
                          <a:rPr lang="en-CA" sz="1400">
                            <a:latin typeface="Cambria Math" panose="02040503050406030204" pitchFamily="18" charset="0"/>
                          </a:rPr>
                          <m:t>D</m:t>
                        </m:r>
                        <m:r>
                          <a:rPr lang="en-CA" sz="1400">
                            <a:latin typeface="Cambria Math" panose="02040503050406030204" pitchFamily="18" charset="0"/>
                          </a:rPr>
                          <m:t>+</m:t>
                        </m:r>
                      </m:e>
                    </m:d>
                    <m:r>
                      <a:rPr lang="en-CA" sz="1400">
                        <a:latin typeface="Cambria Math" panose="02040503050406030204" pitchFamily="18" charset="0"/>
                      </a:rPr>
                      <m:t>+</m:t>
                    </m:r>
                    <m:r>
                      <a:rPr lang="en-CA" sz="1400" i="1">
                        <a:latin typeface="Cambria Math" panose="02040503050406030204" pitchFamily="18" charset="0"/>
                      </a:rPr>
                      <m:t>𝑃</m:t>
                    </m:r>
                    <m:d>
                      <m:dPr>
                        <m:ctrlPr>
                          <a:rPr lang="en-CA" sz="1400" i="1">
                            <a:latin typeface="Cambria Math" panose="02040503050406030204" pitchFamily="18" charset="0"/>
                          </a:rPr>
                        </m:ctrlPr>
                      </m:dPr>
                      <m:e>
                        <m:sSub>
                          <m:sSubPr>
                            <m:ctrlPr>
                              <a:rPr lang="en-CA" sz="1400" i="1">
                                <a:latin typeface="Cambria Math" panose="02040503050406030204" pitchFamily="18" charset="0"/>
                              </a:rPr>
                            </m:ctrlPr>
                          </m:sSubPr>
                          <m:e>
                            <m:r>
                              <a:rPr lang="en-CA" sz="1400" i="1">
                                <a:latin typeface="Cambria Math" panose="02040503050406030204" pitchFamily="18" charset="0"/>
                              </a:rPr>
                              <m:t>𝑇</m:t>
                            </m:r>
                          </m:e>
                          <m:sub>
                            <m:r>
                              <a:rPr lang="en-CA" sz="1400" i="1">
                                <a:latin typeface="Cambria Math" panose="02040503050406030204" pitchFamily="18" charset="0"/>
                              </a:rPr>
                              <m:t>1</m:t>
                            </m:r>
                          </m:sub>
                        </m:sSub>
                        <m:r>
                          <a:rPr lang="en-CA" sz="1400" i="1">
                            <a:latin typeface="Cambria Math" panose="02040503050406030204" pitchFamily="18" charset="0"/>
                          </a:rPr>
                          <m:t>=1</m:t>
                        </m:r>
                      </m:e>
                      <m:e>
                        <m:r>
                          <m:rPr>
                            <m:sty m:val="p"/>
                          </m:rPr>
                          <a:rPr lang="en-CA" sz="1400">
                            <a:latin typeface="Cambria Math" panose="02040503050406030204" pitchFamily="18" charset="0"/>
                          </a:rPr>
                          <m:t>D</m:t>
                        </m:r>
                        <m:r>
                          <a:rPr lang="en-CA" sz="1400" b="0" i="0" smtClean="0">
                            <a:latin typeface="Cambria Math" panose="02040503050406030204" pitchFamily="18" charset="0"/>
                          </a:rPr>
                          <m:t>−</m:t>
                        </m:r>
                      </m:e>
                    </m:d>
                    <m:r>
                      <a:rPr lang="en-CA" sz="1400" i="1">
                        <a:latin typeface="Cambria Math" panose="02040503050406030204" pitchFamily="18" charset="0"/>
                      </a:rPr>
                      <m:t>𝑃</m:t>
                    </m:r>
                    <m:d>
                      <m:dPr>
                        <m:ctrlPr>
                          <a:rPr lang="en-CA" sz="1400" i="1">
                            <a:latin typeface="Cambria Math" panose="02040503050406030204" pitchFamily="18" charset="0"/>
                          </a:rPr>
                        </m:ctrlPr>
                      </m:dPr>
                      <m:e>
                        <m:sSub>
                          <m:sSubPr>
                            <m:ctrlPr>
                              <a:rPr lang="en-CA" sz="1400" i="1">
                                <a:latin typeface="Cambria Math" panose="02040503050406030204" pitchFamily="18" charset="0"/>
                              </a:rPr>
                            </m:ctrlPr>
                          </m:sSubPr>
                          <m:e>
                            <m:r>
                              <a:rPr lang="en-CA" sz="1400" i="1">
                                <a:latin typeface="Cambria Math" panose="02040503050406030204" pitchFamily="18" charset="0"/>
                              </a:rPr>
                              <m:t>𝑇</m:t>
                            </m:r>
                          </m:e>
                          <m:sub>
                            <m:r>
                              <a:rPr lang="en-CA" sz="1400" i="1">
                                <a:latin typeface="Cambria Math" panose="02040503050406030204" pitchFamily="18" charset="0"/>
                              </a:rPr>
                              <m:t>2</m:t>
                            </m:r>
                          </m:sub>
                        </m:sSub>
                        <m:r>
                          <a:rPr lang="en-CA" sz="1400" i="1">
                            <a:latin typeface="Cambria Math" panose="02040503050406030204" pitchFamily="18" charset="0"/>
                          </a:rPr>
                          <m:t>=1</m:t>
                        </m:r>
                      </m:e>
                      <m:e>
                        <m:r>
                          <m:rPr>
                            <m:sty m:val="p"/>
                          </m:rPr>
                          <a:rPr lang="en-CA" sz="1400">
                            <a:latin typeface="Cambria Math" panose="02040503050406030204" pitchFamily="18" charset="0"/>
                          </a:rPr>
                          <m:t>D</m:t>
                        </m:r>
                        <m:r>
                          <a:rPr lang="en-CA" sz="1400" b="0" i="0" smtClean="0">
                            <a:latin typeface="Cambria Math" panose="02040503050406030204" pitchFamily="18" charset="0"/>
                          </a:rPr>
                          <m:t>−</m:t>
                        </m:r>
                      </m:e>
                    </m:d>
                    <m:r>
                      <m:rPr>
                        <m:sty m:val="p"/>
                      </m:rPr>
                      <a:rPr lang="en-CA" sz="1400">
                        <a:latin typeface="Cambria Math" panose="02040503050406030204" pitchFamily="18" charset="0"/>
                      </a:rPr>
                      <m:t>P</m:t>
                    </m:r>
                    <m:d>
                      <m:dPr>
                        <m:ctrlPr>
                          <a:rPr lang="en-CA" sz="1400" i="1">
                            <a:latin typeface="Cambria Math" panose="02040503050406030204" pitchFamily="18" charset="0"/>
                          </a:rPr>
                        </m:ctrlPr>
                      </m:dPr>
                      <m:e>
                        <m:r>
                          <m:rPr>
                            <m:sty m:val="p"/>
                          </m:rPr>
                          <a:rPr lang="en-CA" sz="1400">
                            <a:latin typeface="Cambria Math" panose="02040503050406030204" pitchFamily="18" charset="0"/>
                          </a:rPr>
                          <m:t>D</m:t>
                        </m:r>
                        <m:r>
                          <a:rPr lang="en-CA" sz="1400" i="1">
                            <a:latin typeface="Cambria Math" panose="02040503050406030204" pitchFamily="18" charset="0"/>
                          </a:rPr>
                          <m:t>−</m:t>
                        </m:r>
                      </m:e>
                    </m:d>
                    <m:r>
                      <a:rPr lang="en-CA" sz="1400" i="1">
                        <a:latin typeface="Cambria Math" panose="02040503050406030204" pitchFamily="18" charset="0"/>
                      </a:rPr>
                      <m:t>     </m:t>
                    </m:r>
                  </m:oMath>
                </a14:m>
                <a:endParaRPr lang="en-CA" sz="1400" dirty="0"/>
              </a:p>
              <a:p>
                <a:pPr>
                  <a:buClr>
                    <a:schemeClr val="bg2"/>
                  </a:buClr>
                </a:pPr>
                <a14:m>
                  <m:oMath xmlns:m="http://schemas.openxmlformats.org/officeDocument/2006/math">
                    <m:r>
                      <a:rPr lang="en-CA" sz="1400" i="1">
                        <a:latin typeface="Cambria Math" panose="02040503050406030204" pitchFamily="18" charset="0"/>
                      </a:rPr>
                      <m:t>= </m:t>
                    </m:r>
                    <m:sSub>
                      <m:sSubPr>
                        <m:ctrlPr>
                          <a:rPr lang="en-CA" sz="1400" i="1">
                            <a:latin typeface="Cambria Math" panose="02040503050406030204" pitchFamily="18" charset="0"/>
                          </a:rPr>
                        </m:ctrlPr>
                      </m:sSubPr>
                      <m:e>
                        <m:r>
                          <a:rPr lang="en-CA" sz="1400" i="1">
                            <a:latin typeface="Cambria Math" panose="02040503050406030204" pitchFamily="18" charset="0"/>
                          </a:rPr>
                          <m:t>𝑆</m:t>
                        </m:r>
                      </m:e>
                      <m:sub>
                        <m:r>
                          <a:rPr lang="en-CA" sz="1400" i="1">
                            <a:latin typeface="Cambria Math" panose="02040503050406030204" pitchFamily="18" charset="0"/>
                          </a:rPr>
                          <m:t>1</m:t>
                        </m:r>
                      </m:sub>
                    </m:sSub>
                    <m:sSub>
                      <m:sSubPr>
                        <m:ctrlPr>
                          <a:rPr lang="en-CA" sz="1400" i="1">
                            <a:latin typeface="Cambria Math" panose="02040503050406030204" pitchFamily="18" charset="0"/>
                          </a:rPr>
                        </m:ctrlPr>
                      </m:sSubPr>
                      <m:e>
                        <m:r>
                          <a:rPr lang="en-CA" sz="1400" i="1">
                            <a:latin typeface="Cambria Math" panose="02040503050406030204" pitchFamily="18" charset="0"/>
                          </a:rPr>
                          <m:t>𝑆</m:t>
                        </m:r>
                      </m:e>
                      <m:sub>
                        <m:r>
                          <a:rPr lang="en-CA" sz="1400" i="1">
                            <a:latin typeface="Cambria Math" panose="02040503050406030204" pitchFamily="18" charset="0"/>
                          </a:rPr>
                          <m:t>2</m:t>
                        </m:r>
                      </m:sub>
                    </m:sSub>
                    <m:r>
                      <a:rPr lang="en-CA" sz="1400" i="1">
                        <a:latin typeface="Cambria Math" panose="02040503050406030204" pitchFamily="18" charset="0"/>
                      </a:rPr>
                      <m:t>𝜋</m:t>
                    </m:r>
                    <m:r>
                      <a:rPr lang="en-CA" sz="1400" i="1">
                        <a:latin typeface="Cambria Math" panose="02040503050406030204" pitchFamily="18" charset="0"/>
                      </a:rPr>
                      <m:t>+</m:t>
                    </m:r>
                    <m:sSub>
                      <m:sSubPr>
                        <m:ctrlPr>
                          <a:rPr lang="en-CA" sz="1400" i="1">
                            <a:latin typeface="Cambria Math" panose="02040503050406030204" pitchFamily="18" charset="0"/>
                          </a:rPr>
                        </m:ctrlPr>
                      </m:sSubPr>
                      <m:e>
                        <m:r>
                          <a:rPr lang="en-CA" sz="1400" i="1">
                            <a:latin typeface="Cambria Math" panose="02040503050406030204" pitchFamily="18" charset="0"/>
                          </a:rPr>
                          <m:t>(1−</m:t>
                        </m:r>
                        <m:r>
                          <a:rPr lang="en-CA" sz="1400" i="1">
                            <a:latin typeface="Cambria Math" panose="02040503050406030204" pitchFamily="18" charset="0"/>
                          </a:rPr>
                          <m:t>𝐶</m:t>
                        </m:r>
                      </m:e>
                      <m:sub>
                        <m:r>
                          <a:rPr lang="en-CA" sz="1400" i="1">
                            <a:latin typeface="Cambria Math" panose="02040503050406030204" pitchFamily="18" charset="0"/>
                          </a:rPr>
                          <m:t>1</m:t>
                        </m:r>
                      </m:sub>
                    </m:sSub>
                    <m:r>
                      <a:rPr lang="en-CA" sz="1400" i="1">
                        <a:latin typeface="Cambria Math" panose="02040503050406030204" pitchFamily="18" charset="0"/>
                      </a:rPr>
                      <m:t>)(1−</m:t>
                    </m:r>
                    <m:sSub>
                      <m:sSubPr>
                        <m:ctrlPr>
                          <a:rPr lang="en-CA" sz="1400" i="1">
                            <a:latin typeface="Cambria Math" panose="02040503050406030204" pitchFamily="18" charset="0"/>
                          </a:rPr>
                        </m:ctrlPr>
                      </m:sSubPr>
                      <m:e>
                        <m:r>
                          <a:rPr lang="en-CA" sz="1400" i="1">
                            <a:latin typeface="Cambria Math" panose="02040503050406030204" pitchFamily="18" charset="0"/>
                          </a:rPr>
                          <m:t>𝐶</m:t>
                        </m:r>
                      </m:e>
                      <m:sub>
                        <m:r>
                          <a:rPr lang="en-CA" sz="1400" i="1">
                            <a:latin typeface="Cambria Math" panose="02040503050406030204" pitchFamily="18" charset="0"/>
                          </a:rPr>
                          <m:t>2</m:t>
                        </m:r>
                      </m:sub>
                    </m:sSub>
                    <m:r>
                      <a:rPr lang="en-CA" sz="1400" i="1">
                        <a:latin typeface="Cambria Math" panose="02040503050406030204" pitchFamily="18" charset="0"/>
                      </a:rPr>
                      <m:t>)(1−</m:t>
                    </m:r>
                    <m:r>
                      <a:rPr lang="en-CA" sz="1400" i="1">
                        <a:latin typeface="Cambria Math" panose="02040503050406030204" pitchFamily="18" charset="0"/>
                      </a:rPr>
                      <m:t>𝜋</m:t>
                    </m:r>
                    <m:r>
                      <a:rPr lang="en-CA" sz="1400" i="1">
                        <a:latin typeface="Cambria Math" panose="02040503050406030204" pitchFamily="18" charset="0"/>
                      </a:rPr>
                      <m:t>)</m:t>
                    </m:r>
                  </m:oMath>
                </a14:m>
                <a:endParaRPr lang="en-CA" sz="1400" dirty="0"/>
              </a:p>
              <a:p>
                <a:pPr marL="0" indent="0">
                  <a:buNone/>
                </a:pPr>
                <a:r>
                  <a:rPr lang="en-CA" sz="1400" dirty="0"/>
                  <a:t> </a:t>
                </a:r>
                <a:endParaRPr lang="en-CA" sz="1400" dirty="0">
                  <a:sym typeface="Symbol" panose="05050102010706020507" pitchFamily="18" charset="2"/>
                </a:endParaRPr>
              </a:p>
              <a:p>
                <a:pPr marL="34290" indent="0">
                  <a:buNone/>
                </a:pPr>
                <a:r>
                  <a:rPr lang="en-CA" sz="1400" dirty="0">
                    <a:sym typeface="Symbol" panose="05050102010706020507" pitchFamily="18" charset="2"/>
                  </a:rPr>
                  <a:t>where </a:t>
                </a:r>
                <a14:m>
                  <m:oMath xmlns:m="http://schemas.openxmlformats.org/officeDocument/2006/math">
                    <m:sSub>
                      <m:sSubPr>
                        <m:ctrlPr>
                          <a:rPr lang="en-CA" sz="1400" i="1" smtClean="0">
                            <a:latin typeface="Cambria Math" panose="02040503050406030204" pitchFamily="18" charset="0"/>
                            <a:sym typeface="Symbol" panose="05050102010706020507" pitchFamily="18" charset="2"/>
                          </a:rPr>
                        </m:ctrlPr>
                      </m:sSubPr>
                      <m:e>
                        <m:r>
                          <a:rPr lang="en-CA" sz="1400" b="0" i="1" smtClean="0">
                            <a:latin typeface="Cambria Math" panose="02040503050406030204" pitchFamily="18" charset="0"/>
                            <a:sym typeface="Symbol" panose="05050102010706020507" pitchFamily="18" charset="2"/>
                          </a:rPr>
                          <m:t>𝑆</m:t>
                        </m:r>
                      </m:e>
                      <m:sub>
                        <m:r>
                          <a:rPr lang="en-CA" sz="1400" b="0" i="1" smtClean="0">
                            <a:latin typeface="Cambria Math" panose="02040503050406030204" pitchFamily="18" charset="0"/>
                            <a:sym typeface="Symbol" panose="05050102010706020507" pitchFamily="18" charset="2"/>
                          </a:rPr>
                          <m:t>1</m:t>
                        </m:r>
                      </m:sub>
                    </m:sSub>
                  </m:oMath>
                </a14:m>
                <a:r>
                  <a:rPr lang="en-CA" sz="1400" dirty="0"/>
                  <a:t>and </a:t>
                </a:r>
                <a14:m>
                  <m:oMath xmlns:m="http://schemas.openxmlformats.org/officeDocument/2006/math">
                    <m:sSub>
                      <m:sSubPr>
                        <m:ctrlPr>
                          <a:rPr lang="en-CA" sz="1400" i="1">
                            <a:latin typeface="Cambria Math" panose="02040503050406030204" pitchFamily="18" charset="0"/>
                            <a:sym typeface="Symbol" panose="05050102010706020507" pitchFamily="18" charset="2"/>
                          </a:rPr>
                        </m:ctrlPr>
                      </m:sSubPr>
                      <m:e>
                        <m:r>
                          <a:rPr lang="en-CA" sz="1400" i="1">
                            <a:latin typeface="Cambria Math" panose="02040503050406030204" pitchFamily="18" charset="0"/>
                            <a:sym typeface="Symbol" panose="05050102010706020507" pitchFamily="18" charset="2"/>
                          </a:rPr>
                          <m:t>𝑆</m:t>
                        </m:r>
                      </m:e>
                      <m:sub>
                        <m:r>
                          <a:rPr lang="en-CA" sz="1400" b="0" i="1" smtClean="0">
                            <a:latin typeface="Cambria Math" panose="02040503050406030204" pitchFamily="18" charset="0"/>
                            <a:sym typeface="Symbol" panose="05050102010706020507" pitchFamily="18" charset="2"/>
                          </a:rPr>
                          <m:t>2</m:t>
                        </m:r>
                      </m:sub>
                    </m:sSub>
                  </m:oMath>
                </a14:m>
                <a:r>
                  <a:rPr lang="en-CA" sz="1400" dirty="0"/>
                  <a:t> are sensitivities, </a:t>
                </a:r>
                <a14:m>
                  <m:oMath xmlns:m="http://schemas.openxmlformats.org/officeDocument/2006/math">
                    <m:sSub>
                      <m:sSubPr>
                        <m:ctrlPr>
                          <a:rPr lang="en-CA" sz="1400" i="1">
                            <a:latin typeface="Cambria Math" panose="02040503050406030204" pitchFamily="18" charset="0"/>
                            <a:sym typeface="Symbol" panose="05050102010706020507" pitchFamily="18" charset="2"/>
                          </a:rPr>
                        </m:ctrlPr>
                      </m:sSubPr>
                      <m:e>
                        <m:r>
                          <a:rPr lang="en-CA" sz="1400" b="0" i="1" smtClean="0">
                            <a:latin typeface="Cambria Math" panose="02040503050406030204" pitchFamily="18" charset="0"/>
                            <a:sym typeface="Symbol" panose="05050102010706020507" pitchFamily="18" charset="2"/>
                          </a:rPr>
                          <m:t>𝐶</m:t>
                        </m:r>
                      </m:e>
                      <m:sub>
                        <m:r>
                          <a:rPr lang="en-CA" sz="1400" i="1">
                            <a:latin typeface="Cambria Math" panose="02040503050406030204" pitchFamily="18" charset="0"/>
                            <a:sym typeface="Symbol" panose="05050102010706020507" pitchFamily="18" charset="2"/>
                          </a:rPr>
                          <m:t>1</m:t>
                        </m:r>
                      </m:sub>
                    </m:sSub>
                  </m:oMath>
                </a14:m>
                <a:r>
                  <a:rPr lang="en-CA" sz="1400" dirty="0"/>
                  <a:t>and </a:t>
                </a:r>
                <a14:m>
                  <m:oMath xmlns:m="http://schemas.openxmlformats.org/officeDocument/2006/math">
                    <m:sSub>
                      <m:sSubPr>
                        <m:ctrlPr>
                          <a:rPr lang="en-CA" sz="1400" i="1">
                            <a:latin typeface="Cambria Math" panose="02040503050406030204" pitchFamily="18" charset="0"/>
                            <a:sym typeface="Symbol" panose="05050102010706020507" pitchFamily="18" charset="2"/>
                          </a:rPr>
                        </m:ctrlPr>
                      </m:sSubPr>
                      <m:e>
                        <m:r>
                          <a:rPr lang="en-CA" sz="1400" b="0" i="1" smtClean="0">
                            <a:latin typeface="Cambria Math" panose="02040503050406030204" pitchFamily="18" charset="0"/>
                            <a:sym typeface="Symbol" panose="05050102010706020507" pitchFamily="18" charset="2"/>
                          </a:rPr>
                          <m:t>𝐶</m:t>
                        </m:r>
                      </m:e>
                      <m:sub>
                        <m:r>
                          <a:rPr lang="en-CA" sz="1400" i="1">
                            <a:latin typeface="Cambria Math" panose="02040503050406030204" pitchFamily="18" charset="0"/>
                            <a:sym typeface="Symbol" panose="05050102010706020507" pitchFamily="18" charset="2"/>
                          </a:rPr>
                          <m:t>2</m:t>
                        </m:r>
                      </m:sub>
                    </m:sSub>
                  </m:oMath>
                </a14:m>
                <a:r>
                  <a:rPr lang="en-CA" sz="1400" dirty="0"/>
                  <a:t> are the specificities and </a:t>
                </a:r>
                <a14:m>
                  <m:oMath xmlns:m="http://schemas.openxmlformats.org/officeDocument/2006/math">
                    <m:r>
                      <a:rPr lang="en-CA" sz="1400" i="1" smtClean="0">
                        <a:latin typeface="Cambria Math" panose="02040503050406030204" pitchFamily="18" charset="0"/>
                        <a:ea typeface="Cambria Math" panose="02040503050406030204" pitchFamily="18" charset="0"/>
                      </a:rPr>
                      <m:t>𝜋</m:t>
                    </m:r>
                  </m:oMath>
                </a14:m>
                <a:r>
                  <a:rPr lang="en-CA" sz="1400" dirty="0"/>
                  <a:t> is the prevalence </a:t>
                </a:r>
              </a:p>
              <a:p>
                <a:pPr marL="34290" indent="0">
                  <a:buNone/>
                </a:pPr>
                <a:endParaRPr lang="en-CA" sz="1400" dirty="0"/>
              </a:p>
              <a:p>
                <a:r>
                  <a:rPr lang="en-CA" sz="1400" b="1" dirty="0"/>
                  <a:t>Alternatives:</a:t>
                </a:r>
                <a:r>
                  <a:rPr lang="en-CA" sz="1400" dirty="0"/>
                  <a:t> </a:t>
                </a:r>
              </a:p>
              <a:p>
                <a:pPr marL="34290" indent="0">
                  <a:buNone/>
                </a:pPr>
                <a:r>
                  <a:rPr lang="en-CA" sz="1400" dirty="0"/>
                  <a:t>As the CI model has been criticized for being unrealistic, different approaches have been proposed for allowing T</a:t>
                </a:r>
                <a:r>
                  <a:rPr lang="en-CA" sz="1400" baseline="-25000" dirty="0"/>
                  <a:t>1 </a:t>
                </a:r>
                <a:r>
                  <a:rPr lang="en-CA" sz="1400" dirty="0"/>
                  <a:t>and T</a:t>
                </a:r>
                <a:r>
                  <a:rPr lang="en-CA" sz="1400" baseline="-25000" dirty="0"/>
                  <a:t>2 </a:t>
                </a:r>
                <a:r>
                  <a:rPr lang="en-CA" sz="1400" dirty="0"/>
                  <a:t>to be dependent. </a:t>
                </a:r>
              </a:p>
              <a:p>
                <a:pPr lvl="1"/>
                <a:r>
                  <a:rPr lang="en-CA" sz="1400" dirty="0"/>
                  <a:t>These approaches add more unknown parameters to the model</a:t>
                </a: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1377611" y="1844824"/>
                <a:ext cx="7010813" cy="4239344"/>
              </a:xfrm>
              <a:blipFill>
                <a:blip r:embed="rId3"/>
                <a:stretch>
                  <a:fillRect l="-174" t="-719" b="-10360"/>
                </a:stretch>
              </a:blipFill>
            </p:spPr>
            <p:txBody>
              <a:bodyPr/>
              <a:lstStyle/>
              <a:p>
                <a:r>
                  <a:rPr lang="en-CA">
                    <a:noFill/>
                  </a:rPr>
                  <a:t> </a:t>
                </a:r>
              </a:p>
            </p:txBody>
          </p:sp>
        </mc:Fallback>
      </mc:AlternateContent>
    </p:spTree>
    <p:extLst>
      <p:ext uri="{BB962C8B-B14F-4D97-AF65-F5344CB8AC3E}">
        <p14:creationId xmlns:p14="http://schemas.microsoft.com/office/powerpoint/2010/main" val="338198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11" end="1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Model identifiability</a:t>
            </a:r>
          </a:p>
        </p:txBody>
      </p:sp>
      <p:sp>
        <p:nvSpPr>
          <p:cNvPr id="4" name="Content Placeholder 3"/>
          <p:cNvSpPr>
            <a:spLocks noGrp="1"/>
          </p:cNvSpPr>
          <p:nvPr>
            <p:ph sz="half" idx="1"/>
          </p:nvPr>
        </p:nvSpPr>
        <p:spPr>
          <a:xfrm>
            <a:off x="1135816" y="2267704"/>
            <a:ext cx="3384376" cy="3672408"/>
          </a:xfrm>
        </p:spPr>
        <p:txBody>
          <a:bodyPr>
            <a:normAutofit fontScale="70000" lnSpcReduction="20000"/>
          </a:bodyPr>
          <a:lstStyle/>
          <a:p>
            <a:r>
              <a:rPr lang="en-CA" dirty="0"/>
              <a:t>When tests are dichotomous, it is not uncommon to encounter a situation where we have inadequate degrees of freedom</a:t>
            </a:r>
          </a:p>
          <a:p>
            <a:endParaRPr lang="en-CA" dirty="0"/>
          </a:p>
          <a:p>
            <a:r>
              <a:rPr lang="en-CA" dirty="0"/>
              <a:t>Clearly, modeling dependence means we will encounter non-identifiability even when higher numbers of tests are available</a:t>
            </a:r>
          </a:p>
          <a:p>
            <a:endParaRPr lang="en-CA" dirty="0"/>
          </a:p>
          <a:p>
            <a:r>
              <a:rPr lang="en-CA" dirty="0"/>
              <a:t>When the model is non-identifiable, external information will be needed in terms of constraints or prior information</a:t>
            </a:r>
          </a:p>
          <a:p>
            <a:pPr lvl="1"/>
            <a:r>
              <a:rPr lang="en-CA" dirty="0"/>
              <a:t>This makes Bayesian estimation a natural choice for these models</a:t>
            </a:r>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2401018103"/>
              </p:ext>
            </p:extLst>
          </p:nvPr>
        </p:nvGraphicFramePr>
        <p:xfrm>
          <a:off x="4894263" y="2286000"/>
          <a:ext cx="3335337" cy="2562860"/>
        </p:xfrm>
        <a:graphic>
          <a:graphicData uri="http://schemas.openxmlformats.org/drawingml/2006/table">
            <a:tbl>
              <a:tblPr firstRow="1" bandRow="1">
                <a:tableStyleId>{C083E6E3-FA7D-4D7B-A595-EF9225AFEA82}</a:tableStyleId>
              </a:tblPr>
              <a:tblGrid>
                <a:gridCol w="1111779">
                  <a:extLst>
                    <a:ext uri="{9D8B030D-6E8A-4147-A177-3AD203B41FA5}">
                      <a16:colId xmlns:a16="http://schemas.microsoft.com/office/drawing/2014/main" val="2048784813"/>
                    </a:ext>
                  </a:extLst>
                </a:gridCol>
                <a:gridCol w="1111779">
                  <a:extLst>
                    <a:ext uri="{9D8B030D-6E8A-4147-A177-3AD203B41FA5}">
                      <a16:colId xmlns:a16="http://schemas.microsoft.com/office/drawing/2014/main" val="3182984316"/>
                    </a:ext>
                  </a:extLst>
                </a:gridCol>
                <a:gridCol w="1111779">
                  <a:extLst>
                    <a:ext uri="{9D8B030D-6E8A-4147-A177-3AD203B41FA5}">
                      <a16:colId xmlns:a16="http://schemas.microsoft.com/office/drawing/2014/main" val="2310949442"/>
                    </a:ext>
                  </a:extLst>
                </a:gridCol>
              </a:tblGrid>
              <a:tr h="370840">
                <a:tc>
                  <a:txBody>
                    <a:bodyPr/>
                    <a:lstStyle/>
                    <a:p>
                      <a:pPr algn="ctr"/>
                      <a:r>
                        <a:rPr lang="en-CA" dirty="0"/>
                        <a:t># of tests</a:t>
                      </a:r>
                      <a:endParaRPr lang="en-CA" b="1" dirty="0"/>
                    </a:p>
                  </a:txBody>
                  <a:tcPr marL="85537" marR="85537"/>
                </a:tc>
                <a:tc>
                  <a:txBody>
                    <a:bodyPr/>
                    <a:lstStyle/>
                    <a:p>
                      <a:pPr algn="ctr"/>
                      <a:r>
                        <a:rPr lang="en-CA" dirty="0"/>
                        <a:t># of degrees of freedom</a:t>
                      </a:r>
                      <a:endParaRPr lang="en-CA" b="1" dirty="0"/>
                    </a:p>
                  </a:txBody>
                  <a:tcPr marL="85537" marR="85537"/>
                </a:tc>
                <a:tc>
                  <a:txBody>
                    <a:bodyPr/>
                    <a:lstStyle/>
                    <a:p>
                      <a:pPr algn="ctr"/>
                      <a:r>
                        <a:rPr lang="en-CA" dirty="0"/>
                        <a:t># of parameters in CI model</a:t>
                      </a:r>
                      <a:endParaRPr lang="en-CA" b="1" dirty="0"/>
                    </a:p>
                  </a:txBody>
                  <a:tcPr marL="85537" marR="85537"/>
                </a:tc>
                <a:extLst>
                  <a:ext uri="{0D108BD9-81ED-4DB2-BD59-A6C34878D82A}">
                    <a16:rowId xmlns:a16="http://schemas.microsoft.com/office/drawing/2014/main" val="3461540936"/>
                  </a:ext>
                </a:extLst>
              </a:tr>
              <a:tr h="370840">
                <a:tc>
                  <a:txBody>
                    <a:bodyPr/>
                    <a:lstStyle/>
                    <a:p>
                      <a:pPr algn="ctr"/>
                      <a:r>
                        <a:rPr lang="en-CA" dirty="0"/>
                        <a:t>1</a:t>
                      </a:r>
                    </a:p>
                  </a:txBody>
                  <a:tcPr marL="85537" marR="85537"/>
                </a:tc>
                <a:tc>
                  <a:txBody>
                    <a:bodyPr/>
                    <a:lstStyle/>
                    <a:p>
                      <a:pPr algn="ctr"/>
                      <a:r>
                        <a:rPr lang="en-CA" dirty="0"/>
                        <a:t>1</a:t>
                      </a:r>
                    </a:p>
                  </a:txBody>
                  <a:tcPr marL="85537" marR="85537"/>
                </a:tc>
                <a:tc>
                  <a:txBody>
                    <a:bodyPr/>
                    <a:lstStyle/>
                    <a:p>
                      <a:pPr algn="ctr"/>
                      <a:r>
                        <a:rPr lang="en-CA" dirty="0"/>
                        <a:t>3</a:t>
                      </a:r>
                    </a:p>
                  </a:txBody>
                  <a:tcPr marL="85537" marR="85537"/>
                </a:tc>
                <a:extLst>
                  <a:ext uri="{0D108BD9-81ED-4DB2-BD59-A6C34878D82A}">
                    <a16:rowId xmlns:a16="http://schemas.microsoft.com/office/drawing/2014/main" val="420336898"/>
                  </a:ext>
                </a:extLst>
              </a:tr>
              <a:tr h="370840">
                <a:tc>
                  <a:txBody>
                    <a:bodyPr/>
                    <a:lstStyle/>
                    <a:p>
                      <a:pPr algn="ctr"/>
                      <a:r>
                        <a:rPr lang="en-CA" dirty="0"/>
                        <a:t>2</a:t>
                      </a:r>
                    </a:p>
                  </a:txBody>
                  <a:tcPr marL="85537" marR="85537"/>
                </a:tc>
                <a:tc>
                  <a:txBody>
                    <a:bodyPr/>
                    <a:lstStyle/>
                    <a:p>
                      <a:pPr algn="ctr"/>
                      <a:r>
                        <a:rPr lang="en-CA" dirty="0"/>
                        <a:t>3</a:t>
                      </a:r>
                    </a:p>
                  </a:txBody>
                  <a:tcPr marL="85537" marR="85537"/>
                </a:tc>
                <a:tc>
                  <a:txBody>
                    <a:bodyPr/>
                    <a:lstStyle/>
                    <a:p>
                      <a:pPr algn="ctr"/>
                      <a:r>
                        <a:rPr lang="en-CA" dirty="0"/>
                        <a:t>5</a:t>
                      </a:r>
                    </a:p>
                  </a:txBody>
                  <a:tcPr marL="85537" marR="85537"/>
                </a:tc>
                <a:extLst>
                  <a:ext uri="{0D108BD9-81ED-4DB2-BD59-A6C34878D82A}">
                    <a16:rowId xmlns:a16="http://schemas.microsoft.com/office/drawing/2014/main" val="3606928369"/>
                  </a:ext>
                </a:extLst>
              </a:tr>
              <a:tr h="370840">
                <a:tc>
                  <a:txBody>
                    <a:bodyPr/>
                    <a:lstStyle/>
                    <a:p>
                      <a:pPr algn="ctr"/>
                      <a:r>
                        <a:rPr lang="en-CA" dirty="0"/>
                        <a:t>3</a:t>
                      </a:r>
                    </a:p>
                  </a:txBody>
                  <a:tcPr marL="85537" marR="85537"/>
                </a:tc>
                <a:tc>
                  <a:txBody>
                    <a:bodyPr/>
                    <a:lstStyle/>
                    <a:p>
                      <a:pPr algn="ctr"/>
                      <a:r>
                        <a:rPr lang="en-CA" dirty="0"/>
                        <a:t>7</a:t>
                      </a:r>
                    </a:p>
                  </a:txBody>
                  <a:tcPr marL="85537" marR="85537"/>
                </a:tc>
                <a:tc>
                  <a:txBody>
                    <a:bodyPr/>
                    <a:lstStyle/>
                    <a:p>
                      <a:pPr algn="ctr"/>
                      <a:r>
                        <a:rPr lang="en-CA" dirty="0"/>
                        <a:t>7</a:t>
                      </a:r>
                    </a:p>
                  </a:txBody>
                  <a:tcPr marL="85537" marR="85537"/>
                </a:tc>
                <a:extLst>
                  <a:ext uri="{0D108BD9-81ED-4DB2-BD59-A6C34878D82A}">
                    <a16:rowId xmlns:a16="http://schemas.microsoft.com/office/drawing/2014/main" val="1781478270"/>
                  </a:ext>
                </a:extLst>
              </a:tr>
              <a:tr h="370840">
                <a:tc>
                  <a:txBody>
                    <a:bodyPr/>
                    <a:lstStyle/>
                    <a:p>
                      <a:pPr algn="ctr"/>
                      <a:r>
                        <a:rPr lang="en-CA" dirty="0"/>
                        <a:t>4</a:t>
                      </a:r>
                    </a:p>
                  </a:txBody>
                  <a:tcPr marL="85537" marR="85537"/>
                </a:tc>
                <a:tc>
                  <a:txBody>
                    <a:bodyPr/>
                    <a:lstStyle/>
                    <a:p>
                      <a:pPr algn="ctr"/>
                      <a:r>
                        <a:rPr lang="en-CA" dirty="0"/>
                        <a:t>15</a:t>
                      </a:r>
                    </a:p>
                  </a:txBody>
                  <a:tcPr marL="85537" marR="85537"/>
                </a:tc>
                <a:tc>
                  <a:txBody>
                    <a:bodyPr/>
                    <a:lstStyle/>
                    <a:p>
                      <a:pPr algn="ctr"/>
                      <a:r>
                        <a:rPr lang="en-CA" dirty="0"/>
                        <a:t>9</a:t>
                      </a:r>
                    </a:p>
                  </a:txBody>
                  <a:tcPr marL="85537" marR="85537"/>
                </a:tc>
                <a:extLst>
                  <a:ext uri="{0D108BD9-81ED-4DB2-BD59-A6C34878D82A}">
                    <a16:rowId xmlns:a16="http://schemas.microsoft.com/office/drawing/2014/main" val="3275572802"/>
                  </a:ext>
                </a:extLst>
              </a:tr>
              <a:tr h="370840">
                <a:tc>
                  <a:txBody>
                    <a:bodyPr/>
                    <a:lstStyle/>
                    <a:p>
                      <a:pPr algn="ctr"/>
                      <a:r>
                        <a:rPr lang="en-CA" dirty="0"/>
                        <a:t>5</a:t>
                      </a:r>
                    </a:p>
                  </a:txBody>
                  <a:tcPr marL="85537" marR="85537"/>
                </a:tc>
                <a:tc>
                  <a:txBody>
                    <a:bodyPr/>
                    <a:lstStyle/>
                    <a:p>
                      <a:pPr algn="ctr"/>
                      <a:r>
                        <a:rPr lang="en-CA" dirty="0"/>
                        <a:t>31</a:t>
                      </a:r>
                    </a:p>
                  </a:txBody>
                  <a:tcPr marL="85537" marR="85537"/>
                </a:tc>
                <a:tc>
                  <a:txBody>
                    <a:bodyPr/>
                    <a:lstStyle/>
                    <a:p>
                      <a:pPr algn="ctr"/>
                      <a:r>
                        <a:rPr lang="en-CA" dirty="0"/>
                        <a:t>11</a:t>
                      </a:r>
                    </a:p>
                  </a:txBody>
                  <a:tcPr marL="85537" marR="85537"/>
                </a:tc>
                <a:extLst>
                  <a:ext uri="{0D108BD9-81ED-4DB2-BD59-A6C34878D82A}">
                    <a16:rowId xmlns:a16="http://schemas.microsoft.com/office/drawing/2014/main" val="3420049649"/>
                  </a:ext>
                </a:extLst>
              </a:tr>
            </a:tbl>
          </a:graphicData>
        </a:graphic>
      </p:graphicFrame>
      <p:sp>
        <p:nvSpPr>
          <p:cNvPr id="7" name="Footer Placeholder 6"/>
          <p:cNvSpPr>
            <a:spLocks noGrp="1"/>
          </p:cNvSpPr>
          <p:nvPr>
            <p:ph type="ftr" sz="quarter" idx="11"/>
          </p:nvPr>
        </p:nvSpPr>
        <p:spPr/>
        <p:txBody>
          <a:bodyPr/>
          <a:lstStyle/>
          <a:p>
            <a:r>
              <a:rPr lang="it-IT"/>
              <a:t>CI model: Conditional independence model</a:t>
            </a:r>
            <a:endParaRPr lang="en-CA"/>
          </a:p>
        </p:txBody>
      </p:sp>
    </p:spTree>
    <p:extLst>
      <p:ext uri="{BB962C8B-B14F-4D97-AF65-F5344CB8AC3E}">
        <p14:creationId xmlns:p14="http://schemas.microsoft.com/office/powerpoint/2010/main" val="2511766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t>Returning to the health technology assessment question</a:t>
            </a:r>
          </a:p>
        </p:txBody>
      </p:sp>
      <p:pic>
        <p:nvPicPr>
          <p:cNvPr id="3074" name="Picture 2" descr="N:\Miscellaneous\Seminars\Binax INESSS 2012\Sinclair_AnnIntMed_Binax_Fig2_29Mar12.png"/>
          <p:cNvPicPr>
            <a:picLocks noGrp="1" noChangeAspect="1" noChangeArrowheads="1"/>
          </p:cNvPicPr>
          <p:nvPr>
            <p:ph sz="half" idx="1"/>
          </p:nvPr>
        </p:nvPicPr>
        <p:blipFill>
          <a:blip r:embed="rId2" cstate="print"/>
          <a:stretch>
            <a:fillRect/>
          </a:stretch>
        </p:blipFill>
        <p:spPr bwMode="auto">
          <a:xfrm>
            <a:off x="976722" y="2850950"/>
            <a:ext cx="3335338" cy="3335338"/>
          </a:xfrm>
          <a:prstGeom prst="rect">
            <a:avLst/>
          </a:prstGeom>
          <a:noFill/>
        </p:spPr>
      </p:pic>
      <p:sp>
        <p:nvSpPr>
          <p:cNvPr id="3" name="Content Placeholder 2"/>
          <p:cNvSpPr>
            <a:spLocks noGrp="1"/>
          </p:cNvSpPr>
          <p:nvPr>
            <p:ph sz="half" idx="2"/>
          </p:nvPr>
        </p:nvSpPr>
        <p:spPr>
          <a:xfrm>
            <a:off x="4842074" y="2727919"/>
            <a:ext cx="3335840" cy="3581401"/>
          </a:xfrm>
        </p:spPr>
        <p:txBody>
          <a:bodyPr>
            <a:normAutofit fontScale="77500" lnSpcReduction="20000"/>
          </a:bodyPr>
          <a:lstStyle/>
          <a:p>
            <a:r>
              <a:rPr lang="en-CA" dirty="0"/>
              <a:t>We can see that the specificity estimate is higher under the latent class analysis, the sensitivity lies in between</a:t>
            </a:r>
          </a:p>
          <a:p>
            <a:endParaRPr lang="en-CA" dirty="0"/>
          </a:p>
          <a:p>
            <a:r>
              <a:rPr lang="en-CA" dirty="0"/>
              <a:t>Further, we found that the sensitivities of the imperfect reference standards ranged from about 50-60% and specificities were 98-99%</a:t>
            </a:r>
          </a:p>
          <a:p>
            <a:endParaRPr lang="en-CA" dirty="0"/>
          </a:p>
          <a:p>
            <a:r>
              <a:rPr lang="en-CA" dirty="0"/>
              <a:t>These results permitted us to carry out a cost-effectiveness analysis comparing UA to a composite of culture tests</a:t>
            </a:r>
          </a:p>
          <a:p>
            <a:pPr marL="0" indent="0" algn="ctr">
              <a:buNone/>
            </a:pPr>
            <a:endParaRPr lang="en-CA" dirty="0"/>
          </a:p>
        </p:txBody>
      </p:sp>
      <p:sp>
        <p:nvSpPr>
          <p:cNvPr id="4" name="Rectangle 3"/>
          <p:cNvSpPr/>
          <p:nvPr/>
        </p:nvSpPr>
        <p:spPr>
          <a:xfrm>
            <a:off x="971600" y="2176947"/>
            <a:ext cx="3240360" cy="646331"/>
          </a:xfrm>
          <a:prstGeom prst="rect">
            <a:avLst/>
          </a:prstGeom>
        </p:spPr>
        <p:txBody>
          <a:bodyPr wrap="square">
            <a:spAutoFit/>
          </a:bodyPr>
          <a:lstStyle/>
          <a:p>
            <a:r>
              <a:rPr lang="en-CA" b="1" dirty="0"/>
              <a:t>Summary ROC curves for urinary antigen test</a:t>
            </a:r>
          </a:p>
        </p:txBody>
      </p:sp>
      <p:sp>
        <p:nvSpPr>
          <p:cNvPr id="5" name="Footer Placeholder 4"/>
          <p:cNvSpPr>
            <a:spLocks noGrp="1"/>
          </p:cNvSpPr>
          <p:nvPr>
            <p:ph type="ftr" sz="quarter" idx="11"/>
          </p:nvPr>
        </p:nvSpPr>
        <p:spPr/>
        <p:txBody>
          <a:bodyPr/>
          <a:lstStyle/>
          <a:p>
            <a:r>
              <a:rPr lang="fr-FR" dirty="0"/>
              <a:t>Sinclair et al, J Clin Micro, 2013; Xie et al, </a:t>
            </a:r>
            <a:r>
              <a:rPr lang="fr-FR" dirty="0" err="1"/>
              <a:t>Res</a:t>
            </a:r>
            <a:r>
              <a:rPr lang="fr-FR" dirty="0"/>
              <a:t> </a:t>
            </a:r>
            <a:r>
              <a:rPr lang="fr-FR" dirty="0" err="1"/>
              <a:t>Synth</a:t>
            </a:r>
            <a:r>
              <a:rPr lang="fr-FR" dirty="0"/>
              <a:t> </a:t>
            </a:r>
            <a:r>
              <a:rPr lang="fr-FR" dirty="0" err="1"/>
              <a:t>Meth</a:t>
            </a:r>
            <a:r>
              <a:rPr lang="fr-FR" dirty="0"/>
              <a:t>, 2017</a:t>
            </a:r>
            <a:endParaRPr lang="en-CA" dirty="0"/>
          </a:p>
        </p:txBody>
      </p:sp>
    </p:spTree>
    <p:extLst>
      <p:ext uri="{BB962C8B-B14F-4D97-AF65-F5344CB8AC3E}">
        <p14:creationId xmlns:p14="http://schemas.microsoft.com/office/powerpoint/2010/main" val="2778464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Brief history of the use of </a:t>
            </a:r>
            <a:br>
              <a:rPr lang="en-CA" dirty="0"/>
            </a:br>
            <a:r>
              <a:rPr lang="en-CA" dirty="0"/>
              <a:t>latent class (LC) modeling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67657948"/>
              </p:ext>
            </p:extLst>
          </p:nvPr>
        </p:nvGraphicFramePr>
        <p:xfrm>
          <a:off x="1115616" y="2060848"/>
          <a:ext cx="7487746" cy="4375869"/>
        </p:xfrm>
        <a:graphic>
          <a:graphicData uri="http://schemas.openxmlformats.org/drawingml/2006/table">
            <a:tbl>
              <a:tblPr bandRow="1">
                <a:tableStyleId>{C083E6E3-FA7D-4D7B-A595-EF9225AFEA82}</a:tableStyleId>
              </a:tblPr>
              <a:tblGrid>
                <a:gridCol w="926648">
                  <a:extLst>
                    <a:ext uri="{9D8B030D-6E8A-4147-A177-3AD203B41FA5}">
                      <a16:colId xmlns:a16="http://schemas.microsoft.com/office/drawing/2014/main" val="2632025659"/>
                    </a:ext>
                  </a:extLst>
                </a:gridCol>
                <a:gridCol w="6561098">
                  <a:extLst>
                    <a:ext uri="{9D8B030D-6E8A-4147-A177-3AD203B41FA5}">
                      <a16:colId xmlns:a16="http://schemas.microsoft.com/office/drawing/2014/main" val="1680220339"/>
                    </a:ext>
                  </a:extLst>
                </a:gridCol>
              </a:tblGrid>
              <a:tr h="346103">
                <a:tc>
                  <a:txBody>
                    <a:bodyPr/>
                    <a:lstStyle/>
                    <a:p>
                      <a:r>
                        <a:rPr lang="en-CA" dirty="0"/>
                        <a:t>1968</a:t>
                      </a:r>
                    </a:p>
                  </a:txBody>
                  <a:tcPr/>
                </a:tc>
                <a:tc>
                  <a:txBody>
                    <a:bodyPr/>
                    <a:lstStyle/>
                    <a:p>
                      <a:r>
                        <a:rPr lang="en-CA" dirty="0"/>
                        <a:t>First introduced by </a:t>
                      </a:r>
                      <a:r>
                        <a:rPr lang="en-CA" dirty="0" err="1"/>
                        <a:t>Lazarsfeld</a:t>
                      </a:r>
                      <a:r>
                        <a:rPr lang="en-CA" dirty="0"/>
                        <a:t> and Henry</a:t>
                      </a:r>
                    </a:p>
                  </a:txBody>
                  <a:tcPr/>
                </a:tc>
                <a:extLst>
                  <a:ext uri="{0D108BD9-81ED-4DB2-BD59-A6C34878D82A}">
                    <a16:rowId xmlns:a16="http://schemas.microsoft.com/office/drawing/2014/main" val="570677817"/>
                  </a:ext>
                </a:extLst>
              </a:tr>
              <a:tr h="346103">
                <a:tc>
                  <a:txBody>
                    <a:bodyPr/>
                    <a:lstStyle/>
                    <a:p>
                      <a:r>
                        <a:rPr lang="en-CA" dirty="0"/>
                        <a:t>1974</a:t>
                      </a:r>
                    </a:p>
                  </a:txBody>
                  <a:tcPr/>
                </a:tc>
                <a:tc>
                  <a:txBody>
                    <a:bodyPr/>
                    <a:lstStyle/>
                    <a:p>
                      <a:r>
                        <a:rPr lang="en-CA" dirty="0"/>
                        <a:t>Maximum likelihood solution proposed by Goodman in </a:t>
                      </a:r>
                      <a:r>
                        <a:rPr lang="en-CA" dirty="0" err="1"/>
                        <a:t>Biometrika</a:t>
                      </a:r>
                      <a:endParaRPr lang="en-CA" i="1" dirty="0"/>
                    </a:p>
                  </a:txBody>
                  <a:tcPr/>
                </a:tc>
                <a:extLst>
                  <a:ext uri="{0D108BD9-81ED-4DB2-BD59-A6C34878D82A}">
                    <a16:rowId xmlns:a16="http://schemas.microsoft.com/office/drawing/2014/main" val="3348392214"/>
                  </a:ext>
                </a:extLst>
              </a:tr>
              <a:tr h="469373">
                <a:tc>
                  <a:txBody>
                    <a:bodyPr/>
                    <a:lstStyle/>
                    <a:p>
                      <a:r>
                        <a:rPr lang="en-CA" dirty="0"/>
                        <a:t>1980</a:t>
                      </a:r>
                    </a:p>
                  </a:txBody>
                  <a:tcPr/>
                </a:tc>
                <a:tc>
                  <a:txBody>
                    <a:bodyPr/>
                    <a:lstStyle/>
                    <a:p>
                      <a:r>
                        <a:rPr lang="en-CA" dirty="0"/>
                        <a:t>First application in diagnostic research by Hui and Walter, Biometrics</a:t>
                      </a:r>
                    </a:p>
                    <a:p>
                      <a:r>
                        <a:rPr lang="en-CA" dirty="0"/>
                        <a:t>Proposed a method for dealing with non-identifiability</a:t>
                      </a:r>
                    </a:p>
                  </a:txBody>
                  <a:tcPr/>
                </a:tc>
                <a:extLst>
                  <a:ext uri="{0D108BD9-81ED-4DB2-BD59-A6C34878D82A}">
                    <a16:rowId xmlns:a16="http://schemas.microsoft.com/office/drawing/2014/main" val="3776607377"/>
                  </a:ext>
                </a:extLst>
              </a:tr>
              <a:tr h="346103">
                <a:tc>
                  <a:txBody>
                    <a:bodyPr/>
                    <a:lstStyle/>
                    <a:p>
                      <a:r>
                        <a:rPr lang="en-CA" dirty="0"/>
                        <a:t>1985</a:t>
                      </a:r>
                    </a:p>
                  </a:txBody>
                  <a:tcPr/>
                </a:tc>
                <a:tc>
                  <a:txBody>
                    <a:bodyPr/>
                    <a:lstStyle/>
                    <a:p>
                      <a:r>
                        <a:rPr lang="en-CA" dirty="0"/>
                        <a:t>Model for conditional dependence between a pair of tests proposed by </a:t>
                      </a:r>
                      <a:r>
                        <a:rPr lang="en-CA" dirty="0" err="1"/>
                        <a:t>Vacek</a:t>
                      </a:r>
                      <a:r>
                        <a:rPr lang="en-CA" dirty="0"/>
                        <a:t>, Biometrics</a:t>
                      </a:r>
                      <a:endParaRPr lang="en-CA" i="1" dirty="0"/>
                    </a:p>
                  </a:txBody>
                  <a:tcPr/>
                </a:tc>
                <a:extLst>
                  <a:ext uri="{0D108BD9-81ED-4DB2-BD59-A6C34878D82A}">
                    <a16:rowId xmlns:a16="http://schemas.microsoft.com/office/drawing/2014/main" val="1000643526"/>
                  </a:ext>
                </a:extLst>
              </a:tr>
              <a:tr h="346103">
                <a:tc>
                  <a:txBody>
                    <a:bodyPr/>
                    <a:lstStyle/>
                    <a:p>
                      <a:r>
                        <a:rPr lang="en-CA" dirty="0"/>
                        <a:t>1995</a:t>
                      </a:r>
                    </a:p>
                  </a:txBody>
                  <a:tcPr/>
                </a:tc>
                <a:tc>
                  <a:txBody>
                    <a:bodyPr/>
                    <a:lstStyle/>
                    <a:p>
                      <a:r>
                        <a:rPr lang="en-CA" dirty="0"/>
                        <a:t>Bayesian approach for non-identifiable models, Joseph et al, Am J Epi</a:t>
                      </a:r>
                    </a:p>
                  </a:txBody>
                  <a:tcPr/>
                </a:tc>
                <a:extLst>
                  <a:ext uri="{0D108BD9-81ED-4DB2-BD59-A6C34878D82A}">
                    <a16:rowId xmlns:a16="http://schemas.microsoft.com/office/drawing/2014/main" val="1584396701"/>
                  </a:ext>
                </a:extLst>
              </a:tr>
              <a:tr h="469373">
                <a:tc>
                  <a:txBody>
                    <a:bodyPr/>
                    <a:lstStyle/>
                    <a:p>
                      <a:r>
                        <a:rPr lang="en-CA" dirty="0"/>
                        <a:t>1996</a:t>
                      </a:r>
                    </a:p>
                  </a:txBody>
                  <a:tcPr/>
                </a:tc>
                <a:tc>
                  <a:txBody>
                    <a:bodyPr/>
                    <a:lstStyle/>
                    <a:p>
                      <a:r>
                        <a:rPr lang="en-CA" dirty="0"/>
                        <a:t>Modeling conditional dependence between multiple tests using random effects proposed by Qu et al., Biometrics</a:t>
                      </a:r>
                      <a:endParaRPr lang="en-CA" i="1" dirty="0"/>
                    </a:p>
                  </a:txBody>
                  <a:tcPr/>
                </a:tc>
                <a:extLst>
                  <a:ext uri="{0D108BD9-81ED-4DB2-BD59-A6C34878D82A}">
                    <a16:rowId xmlns:a16="http://schemas.microsoft.com/office/drawing/2014/main" val="1071235875"/>
                  </a:ext>
                </a:extLst>
              </a:tr>
              <a:tr h="469373">
                <a:tc>
                  <a:txBody>
                    <a:bodyPr/>
                    <a:lstStyle/>
                    <a:p>
                      <a:r>
                        <a:rPr lang="en-CA" dirty="0"/>
                        <a:t>2000</a:t>
                      </a:r>
                    </a:p>
                  </a:txBody>
                  <a:tcPr/>
                </a:tc>
                <a:tc>
                  <a:txBody>
                    <a:bodyPr/>
                    <a:lstStyle/>
                    <a:p>
                      <a:r>
                        <a:rPr lang="en-CA" dirty="0"/>
                        <a:t>Modeling conditional dependence in the presence of non-identifiability using a Bayesian approach, Dendukuri &amp; Joseph, Biometrics</a:t>
                      </a:r>
                      <a:endParaRPr lang="en-CA" i="1" dirty="0"/>
                    </a:p>
                  </a:txBody>
                  <a:tcPr/>
                </a:tc>
                <a:extLst>
                  <a:ext uri="{0D108BD9-81ED-4DB2-BD59-A6C34878D82A}">
                    <a16:rowId xmlns:a16="http://schemas.microsoft.com/office/drawing/2014/main" val="1682958094"/>
                  </a:ext>
                </a:extLst>
              </a:tr>
              <a:tr h="1237437">
                <a:tc>
                  <a:txBody>
                    <a:bodyPr/>
                    <a:lstStyle/>
                    <a:p>
                      <a:r>
                        <a:rPr lang="en-CA" dirty="0"/>
                        <a:t>1990s onwards</a:t>
                      </a:r>
                    </a:p>
                  </a:txBody>
                  <a:tcPr/>
                </a:tc>
                <a:tc>
                  <a:txBody>
                    <a:bodyPr/>
                    <a:lstStyle/>
                    <a:p>
                      <a:r>
                        <a:rPr lang="en-CA" dirty="0"/>
                        <a:t>In reputed journals:</a:t>
                      </a:r>
                    </a:p>
                    <a:p>
                      <a:pPr marL="285750" indent="-285750">
                        <a:buFont typeface="Arial" panose="020B0604020202020204" pitchFamily="34" charset="0"/>
                        <a:buChar char="•"/>
                      </a:pPr>
                      <a:r>
                        <a:rPr lang="en-CA" dirty="0"/>
                        <a:t>models for conditional dependence </a:t>
                      </a:r>
                    </a:p>
                    <a:p>
                      <a:pPr marL="285750" indent="-285750">
                        <a:buFont typeface="Arial" panose="020B0604020202020204" pitchFamily="34" charset="0"/>
                        <a:buChar char="•"/>
                      </a:pPr>
                      <a:r>
                        <a:rPr lang="en-CA" dirty="0"/>
                        <a:t>checking model assumptions</a:t>
                      </a:r>
                    </a:p>
                    <a:p>
                      <a:pPr marL="285750" indent="-285750">
                        <a:buFont typeface="Arial" panose="020B0604020202020204" pitchFamily="34" charset="0"/>
                        <a:buChar char="•"/>
                      </a:pPr>
                      <a:r>
                        <a:rPr lang="en-CA" dirty="0"/>
                        <a:t>sample size estimation</a:t>
                      </a:r>
                    </a:p>
                    <a:p>
                      <a:pPr marL="285750" indent="-285750">
                        <a:buFont typeface="Arial" panose="020B0604020202020204" pitchFamily="34" charset="0"/>
                        <a:buChar char="•"/>
                      </a:pPr>
                      <a:r>
                        <a:rPr lang="en-CA" dirty="0"/>
                        <a:t>correcting verification bias</a:t>
                      </a:r>
                    </a:p>
                    <a:p>
                      <a:pPr marL="285750" indent="-285750">
                        <a:buFont typeface="Arial" panose="020B0604020202020204" pitchFamily="34" charset="0"/>
                        <a:buChar char="•"/>
                      </a:pPr>
                      <a:r>
                        <a:rPr lang="en-CA" dirty="0"/>
                        <a:t>meta-analysis</a:t>
                      </a:r>
                    </a:p>
                  </a:txBody>
                  <a:tcPr/>
                </a:tc>
                <a:extLst>
                  <a:ext uri="{0D108BD9-81ED-4DB2-BD59-A6C34878D82A}">
                    <a16:rowId xmlns:a16="http://schemas.microsoft.com/office/drawing/2014/main" val="2881402197"/>
                  </a:ext>
                </a:extLst>
              </a:tr>
            </a:tbl>
          </a:graphicData>
        </a:graphic>
      </p:graphicFrame>
    </p:spTree>
    <p:extLst>
      <p:ext uri="{BB962C8B-B14F-4D97-AF65-F5344CB8AC3E}">
        <p14:creationId xmlns:p14="http://schemas.microsoft.com/office/powerpoint/2010/main" val="2830246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A systematic review of LC models in diagnostic research</a:t>
            </a:r>
          </a:p>
        </p:txBody>
      </p:sp>
      <p:pic>
        <p:nvPicPr>
          <p:cNvPr id="1026" name="Picture 2" descr="N:\Miscellaneous\Conferences\IBC 2014\VanSmedenReview.png"/>
          <p:cNvPicPr>
            <a:picLocks noGrp="1" noChangeAspect="1" noChangeArrowheads="1"/>
          </p:cNvPicPr>
          <p:nvPr>
            <p:ph sz="half" idx="1"/>
          </p:nvPr>
        </p:nvPicPr>
        <p:blipFill>
          <a:blip r:embed="rId2" cstate="print"/>
          <a:stretch>
            <a:fillRect/>
          </a:stretch>
        </p:blipFill>
        <p:spPr bwMode="auto">
          <a:xfrm>
            <a:off x="1028700" y="2780240"/>
            <a:ext cx="3335338" cy="2592920"/>
          </a:xfrm>
          <a:prstGeom prst="rect">
            <a:avLst/>
          </a:prstGeom>
          <a:noFill/>
        </p:spPr>
      </p:pic>
      <p:sp>
        <p:nvSpPr>
          <p:cNvPr id="3" name="Content Placeholder 2"/>
          <p:cNvSpPr>
            <a:spLocks noGrp="1"/>
          </p:cNvSpPr>
          <p:nvPr>
            <p:ph sz="half" idx="2"/>
          </p:nvPr>
        </p:nvSpPr>
        <p:spPr/>
        <p:txBody>
          <a:bodyPr>
            <a:normAutofit fontScale="92500" lnSpcReduction="20000"/>
          </a:bodyPr>
          <a:lstStyle/>
          <a:p>
            <a:r>
              <a:rPr lang="en-CA" dirty="0"/>
              <a:t>van Smeden et al., </a:t>
            </a:r>
            <a:r>
              <a:rPr lang="en-CA" i="1" dirty="0"/>
              <a:t>Am J Epi</a:t>
            </a:r>
            <a:r>
              <a:rPr lang="en-CA" dirty="0"/>
              <a:t>, 2013 identified </a:t>
            </a:r>
          </a:p>
          <a:p>
            <a:pPr lvl="1"/>
            <a:r>
              <a:rPr lang="en-CA" dirty="0"/>
              <a:t>69 theoretical papers</a:t>
            </a:r>
          </a:p>
          <a:p>
            <a:pPr lvl="1"/>
            <a:r>
              <a:rPr lang="en-CA" dirty="0"/>
              <a:t>64 applied papers in human research + 47 in veterinary sciences</a:t>
            </a:r>
          </a:p>
          <a:p>
            <a:pPr lvl="1"/>
            <a:endParaRPr lang="en-CA" dirty="0"/>
          </a:p>
          <a:p>
            <a:r>
              <a:rPr lang="en-CA" dirty="0"/>
              <a:t>Shows that applications of LC models are still not common in human diagnostic research even after 3 decades since the publication by Hui &amp; Walter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Beliefs about LC models in the statistics literature</a:t>
            </a:r>
          </a:p>
        </p:txBody>
      </p:sp>
      <p:sp>
        <p:nvSpPr>
          <p:cNvPr id="3" name="Content Placeholder 2"/>
          <p:cNvSpPr>
            <a:spLocks noGrp="1"/>
          </p:cNvSpPr>
          <p:nvPr>
            <p:ph idx="1"/>
          </p:nvPr>
        </p:nvSpPr>
        <p:spPr/>
        <p:txBody>
          <a:bodyPr>
            <a:normAutofit/>
          </a:bodyPr>
          <a:lstStyle/>
          <a:p>
            <a:r>
              <a:rPr lang="en-CA" dirty="0"/>
              <a:t>“</a:t>
            </a:r>
            <a:r>
              <a:rPr lang="en-US" dirty="0"/>
              <a:t>It requires that a minimum of three (imperfect) diagnostic tests be measured on every specimen</a:t>
            </a:r>
            <a:r>
              <a:rPr lang="en-CA" dirty="0"/>
              <a:t>”, </a:t>
            </a:r>
            <a:br>
              <a:rPr lang="en-CA" dirty="0"/>
            </a:br>
            <a:r>
              <a:rPr lang="en-CA" sz="1800" dirty="0"/>
              <a:t>					</a:t>
            </a:r>
            <a:br>
              <a:rPr lang="en-CA" sz="1800" dirty="0"/>
            </a:br>
            <a:r>
              <a:rPr lang="en-CA" sz="1800" dirty="0"/>
              <a:t>					Alonzo &amp; Pepe, </a:t>
            </a:r>
            <a:r>
              <a:rPr lang="en-CA" sz="1800" i="1" dirty="0"/>
              <a:t>Stats in Med</a:t>
            </a:r>
            <a:r>
              <a:rPr lang="en-CA" sz="1800" dirty="0"/>
              <a:t>, 1999</a:t>
            </a:r>
            <a:endParaRPr lang="en-CA" dirty="0"/>
          </a:p>
          <a:p>
            <a:endParaRPr lang="en-CA" dirty="0"/>
          </a:p>
          <a:p>
            <a:r>
              <a:rPr lang="en-CA" dirty="0"/>
              <a:t>“…</a:t>
            </a:r>
            <a:r>
              <a:rPr lang="en-US" dirty="0"/>
              <a:t> the CI assumption often fails in practice … considerable bias can occur when the CI assumption is violated …</a:t>
            </a:r>
            <a:r>
              <a:rPr lang="en-CA" dirty="0"/>
              <a:t>”</a:t>
            </a:r>
          </a:p>
          <a:p>
            <a:pPr marL="0" indent="0">
              <a:buNone/>
            </a:pPr>
            <a:r>
              <a:rPr lang="en-CA" dirty="0"/>
              <a:t>	</a:t>
            </a:r>
            <a:r>
              <a:rPr lang="en-CA" sz="1800" dirty="0"/>
              <a:t>				Pepe &amp; Janes, </a:t>
            </a:r>
            <a:r>
              <a:rPr lang="en-CA" sz="1800" i="1" dirty="0"/>
              <a:t>Biostatistics</a:t>
            </a:r>
            <a:r>
              <a:rPr lang="en-CA" sz="1800" dirty="0"/>
              <a:t>, 2007</a:t>
            </a:r>
            <a:endParaRPr lang="en-CA" dirty="0"/>
          </a:p>
          <a:p>
            <a:endParaRPr lang="en-CA" dirty="0"/>
          </a:p>
          <a:p>
            <a:endParaRPr lang="en-CA" dirty="0"/>
          </a:p>
          <a:p>
            <a:endParaRPr lang="en-CA" dirty="0"/>
          </a:p>
          <a:p>
            <a:endParaRPr lang="en-CA" dirty="0"/>
          </a:p>
          <a:p>
            <a:endParaRPr lang="en-CA" dirty="0"/>
          </a:p>
        </p:txBody>
      </p:sp>
    </p:spTree>
    <p:extLst>
      <p:ext uri="{BB962C8B-B14F-4D97-AF65-F5344CB8AC3E}">
        <p14:creationId xmlns:p14="http://schemas.microsoft.com/office/powerpoint/2010/main" val="1675902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Beliefs about LC models in the statistics literature</a:t>
            </a:r>
          </a:p>
        </p:txBody>
      </p:sp>
      <p:sp>
        <p:nvSpPr>
          <p:cNvPr id="3" name="Content Placeholder 2"/>
          <p:cNvSpPr>
            <a:spLocks noGrp="1"/>
          </p:cNvSpPr>
          <p:nvPr>
            <p:ph idx="1"/>
          </p:nvPr>
        </p:nvSpPr>
        <p:spPr/>
        <p:txBody>
          <a:bodyPr>
            <a:normAutofit fontScale="92500" lnSpcReduction="10000"/>
          </a:bodyPr>
          <a:lstStyle/>
          <a:p>
            <a:r>
              <a:rPr lang="en-CA" dirty="0"/>
              <a:t>“The approach yields estimates that are derived from a black box and are not intuitively well connected with the data”, </a:t>
            </a:r>
            <a:br>
              <a:rPr lang="en-CA" dirty="0"/>
            </a:br>
            <a:br>
              <a:rPr lang="en-CA" dirty="0"/>
            </a:br>
            <a:r>
              <a:rPr lang="en-CA" dirty="0"/>
              <a:t>			</a:t>
            </a:r>
            <a:r>
              <a:rPr lang="en-CA" sz="1800" dirty="0"/>
              <a:t>Pepe, </a:t>
            </a:r>
            <a:r>
              <a:rPr lang="en-CA" sz="1800" i="1" dirty="0"/>
              <a:t>The statistical evaluation of medical tests for </a:t>
            </a:r>
            <a:br>
              <a:rPr lang="en-CA" sz="1800" i="1" dirty="0"/>
            </a:br>
            <a:r>
              <a:rPr lang="en-CA" sz="1800" i="1" dirty="0"/>
              <a:t> 			                             classification and prediction, </a:t>
            </a:r>
            <a:r>
              <a:rPr lang="en-CA" sz="1800" dirty="0"/>
              <a:t>2011</a:t>
            </a:r>
          </a:p>
          <a:p>
            <a:endParaRPr lang="en-CA" dirty="0"/>
          </a:p>
          <a:p>
            <a:r>
              <a:rPr lang="en-CA" dirty="0"/>
              <a:t>“… </a:t>
            </a:r>
            <a:r>
              <a:rPr lang="en-US" dirty="0"/>
              <a:t>even in cases when models are identiﬁable, their estimators may not be robust to the assumed dependence structure, and it may be impossible to distinguish between competing conditional dependence models</a:t>
            </a:r>
            <a:r>
              <a:rPr lang="en-CA" dirty="0"/>
              <a:t>”</a:t>
            </a:r>
            <a:br>
              <a:rPr lang="en-CA" dirty="0"/>
            </a:br>
            <a:br>
              <a:rPr lang="en-CA" dirty="0"/>
            </a:br>
            <a:r>
              <a:rPr lang="en-CA" dirty="0"/>
              <a:t>			</a:t>
            </a:r>
            <a:r>
              <a:rPr lang="en-CA" sz="1800" dirty="0"/>
              <a:t>Albert &amp; Dodd, </a:t>
            </a:r>
            <a:r>
              <a:rPr lang="en-CA" sz="1800" i="1" dirty="0"/>
              <a:t>Biometrics</a:t>
            </a:r>
            <a:r>
              <a:rPr lang="en-CA" sz="1800" dirty="0"/>
              <a:t>, 2004</a:t>
            </a:r>
            <a:endParaRPr lang="en-CA" dirty="0"/>
          </a:p>
          <a:p>
            <a:endParaRPr lang="en-CA" dirty="0"/>
          </a:p>
          <a:p>
            <a:endParaRPr lang="en-CA" dirty="0"/>
          </a:p>
          <a:p>
            <a:endParaRPr lang="en-CA" dirty="0"/>
          </a:p>
          <a:p>
            <a:endParaRPr lang="en-CA" dirty="0"/>
          </a:p>
          <a:p>
            <a:endParaRPr lang="en-CA" dirty="0"/>
          </a:p>
        </p:txBody>
      </p:sp>
    </p:spTree>
    <p:extLst>
      <p:ext uri="{BB962C8B-B14F-4D97-AF65-F5344CB8AC3E}">
        <p14:creationId xmlns:p14="http://schemas.microsoft.com/office/powerpoint/2010/main" val="3181440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Beliefs about LC models in the medical literature</a:t>
            </a:r>
          </a:p>
        </p:txBody>
      </p:sp>
      <p:sp>
        <p:nvSpPr>
          <p:cNvPr id="3" name="Content Placeholder 2"/>
          <p:cNvSpPr>
            <a:spLocks noGrp="1"/>
          </p:cNvSpPr>
          <p:nvPr>
            <p:ph idx="1"/>
          </p:nvPr>
        </p:nvSpPr>
        <p:spPr>
          <a:xfrm>
            <a:off x="1028700" y="2286000"/>
            <a:ext cx="7200900" cy="3581400"/>
          </a:xfrm>
        </p:spPr>
        <p:txBody>
          <a:bodyPr>
            <a:normAutofit/>
          </a:bodyPr>
          <a:lstStyle/>
          <a:p>
            <a:r>
              <a:rPr lang="en-CA" sz="1800" dirty="0"/>
              <a:t>“</a:t>
            </a:r>
            <a:r>
              <a:rPr lang="en-US" sz="1800" dirty="0"/>
              <a:t>LCA is not designed for hypothesis testing and therefore cannot estimate differences in performance among the three methods, if any exist. Thus, the use of the PIS for comparison purposes is warranted.</a:t>
            </a:r>
            <a:r>
              <a:rPr lang="en-CA" sz="1800" dirty="0"/>
              <a:t>”, </a:t>
            </a:r>
          </a:p>
          <a:p>
            <a:pPr marL="34290" indent="0" algn="r">
              <a:buNone/>
            </a:pPr>
            <a:r>
              <a:rPr lang="en-CA" sz="1800" dirty="0"/>
              <a:t>van der Pol et al., </a:t>
            </a:r>
            <a:r>
              <a:rPr lang="en-CA" sz="1800" i="1" dirty="0"/>
              <a:t>J </a:t>
            </a:r>
            <a:r>
              <a:rPr lang="en-CA" sz="1800" i="1" dirty="0" err="1"/>
              <a:t>Clin</a:t>
            </a:r>
            <a:r>
              <a:rPr lang="en-CA" sz="1800" i="1" dirty="0"/>
              <a:t> Micro</a:t>
            </a:r>
            <a:r>
              <a:rPr lang="en-CA" sz="1800" dirty="0"/>
              <a:t>, 2012</a:t>
            </a:r>
          </a:p>
          <a:p>
            <a:endParaRPr lang="en-CA" sz="1800" dirty="0"/>
          </a:p>
          <a:p>
            <a:r>
              <a:rPr lang="en-CA" sz="1800" dirty="0"/>
              <a:t>“</a:t>
            </a:r>
            <a:r>
              <a:rPr lang="en-US" sz="1800" dirty="0"/>
              <a:t>We recommend using the composite reference standard method [</a:t>
            </a:r>
            <a:r>
              <a:rPr lang="en-US" sz="1800" i="1" dirty="0"/>
              <a:t>over latent class analysis</a:t>
            </a:r>
            <a:r>
              <a:rPr lang="en-US" sz="1800" dirty="0"/>
              <a:t>] both for its statistical properties and its relative ease of use.</a:t>
            </a:r>
            <a:r>
              <a:rPr lang="en-CA" sz="1800" dirty="0"/>
              <a:t>”</a:t>
            </a:r>
          </a:p>
          <a:p>
            <a:pPr marL="34290" indent="0" algn="r">
              <a:buNone/>
            </a:pPr>
            <a:r>
              <a:rPr lang="en-CA" sz="1800" dirty="0"/>
              <a:t>Hess et al, </a:t>
            </a:r>
            <a:r>
              <a:rPr lang="en-CA" sz="1800" i="1" dirty="0" err="1"/>
              <a:t>Eur</a:t>
            </a:r>
            <a:r>
              <a:rPr lang="en-CA" sz="1800" i="1" dirty="0"/>
              <a:t> J </a:t>
            </a:r>
            <a:r>
              <a:rPr lang="en-CA" sz="1800" i="1" dirty="0" err="1"/>
              <a:t>Clim</a:t>
            </a:r>
            <a:r>
              <a:rPr lang="en-CA" sz="1800" i="1" dirty="0"/>
              <a:t> Micro </a:t>
            </a:r>
            <a:r>
              <a:rPr lang="en-CA" sz="1800" i="1" dirty="0" err="1"/>
              <a:t>Inf</a:t>
            </a:r>
            <a:r>
              <a:rPr lang="en-CA" sz="1800" i="1" dirty="0"/>
              <a:t> Dis</a:t>
            </a:r>
            <a:r>
              <a:rPr lang="en-CA" sz="1800" dirty="0"/>
              <a:t>, 2012 </a:t>
            </a:r>
          </a:p>
          <a:p>
            <a:endParaRPr lang="en-CA" sz="1800" dirty="0"/>
          </a:p>
        </p:txBody>
      </p:sp>
    </p:spTree>
    <p:extLst>
      <p:ext uri="{BB962C8B-B14F-4D97-AF65-F5344CB8AC3E}">
        <p14:creationId xmlns:p14="http://schemas.microsoft.com/office/powerpoint/2010/main" val="2672206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Beliefs about LC models in the medical literature</a:t>
            </a:r>
          </a:p>
        </p:txBody>
      </p:sp>
      <p:sp>
        <p:nvSpPr>
          <p:cNvPr id="3" name="Content Placeholder 2"/>
          <p:cNvSpPr>
            <a:spLocks noGrp="1"/>
          </p:cNvSpPr>
          <p:nvPr>
            <p:ph idx="1"/>
          </p:nvPr>
        </p:nvSpPr>
        <p:spPr>
          <a:xfrm>
            <a:off x="1028700" y="2286000"/>
            <a:ext cx="7200900" cy="4095328"/>
          </a:xfrm>
        </p:spPr>
        <p:txBody>
          <a:bodyPr>
            <a:normAutofit lnSpcReduction="10000"/>
          </a:bodyPr>
          <a:lstStyle/>
          <a:p>
            <a:r>
              <a:rPr lang="en-US" sz="1600" dirty="0"/>
              <a:t>“… latent class analysis is unlikely to provide more conﬁdence about our understanding of the eﬀectiveness of </a:t>
            </a:r>
            <a:r>
              <a:rPr lang="en-US" sz="1600" dirty="0" err="1"/>
              <a:t>Xpert</a:t>
            </a:r>
            <a:r>
              <a:rPr lang="en-US" sz="1600" dirty="0"/>
              <a:t> MTB/RIF in identifying the presence or absence of true [</a:t>
            </a:r>
            <a:r>
              <a:rPr lang="en-US" sz="1600" i="1" dirty="0"/>
              <a:t>childhood</a:t>
            </a:r>
            <a:r>
              <a:rPr lang="en-US" sz="1600" dirty="0"/>
              <a:t>] tuberculosis disease.”</a:t>
            </a:r>
          </a:p>
          <a:p>
            <a:pPr marL="34290" indent="0" algn="r">
              <a:buNone/>
            </a:pPr>
            <a:r>
              <a:rPr lang="en-US" sz="1600" dirty="0"/>
              <a:t>Dodd and Wilkinson, </a:t>
            </a:r>
            <a:r>
              <a:rPr lang="en-US" sz="1600" i="1" dirty="0"/>
              <a:t>Lancet</a:t>
            </a:r>
            <a:r>
              <a:rPr lang="en-US" sz="1600" dirty="0"/>
              <a:t>, 2013 </a:t>
            </a:r>
            <a:endParaRPr lang="en-CA" sz="1600" dirty="0"/>
          </a:p>
          <a:p>
            <a:endParaRPr lang="en-CA" sz="1600" dirty="0"/>
          </a:p>
          <a:p>
            <a:r>
              <a:rPr lang="en-CA" sz="1600" dirty="0"/>
              <a:t>“… </a:t>
            </a:r>
            <a:r>
              <a:rPr lang="en-US" sz="1600" dirty="0"/>
              <a:t>there is no consensus on the optimal [statistical] approach to evaluating the performance of NAATs [</a:t>
            </a:r>
            <a:r>
              <a:rPr lang="en-US" sz="1600" i="1" dirty="0"/>
              <a:t>for Chlamydia trachomatis</a:t>
            </a:r>
            <a:r>
              <a:rPr lang="en-US" sz="1600" dirty="0"/>
              <a:t>]</a:t>
            </a:r>
            <a:r>
              <a:rPr lang="en-CA" sz="1600" dirty="0"/>
              <a:t>”</a:t>
            </a:r>
          </a:p>
          <a:p>
            <a:pPr marL="34290" indent="0" algn="r">
              <a:buNone/>
            </a:pPr>
            <a:r>
              <a:rPr lang="en-CA" sz="1600" i="1" dirty="0"/>
              <a:t>Centers for Disease Control (CDC)</a:t>
            </a:r>
            <a:r>
              <a:rPr lang="en-CA" sz="1600" dirty="0"/>
              <a:t>, 2014</a:t>
            </a:r>
          </a:p>
          <a:p>
            <a:pPr marL="34290" indent="0" algn="r">
              <a:buNone/>
            </a:pPr>
            <a:endParaRPr lang="en-CA" sz="1600" dirty="0"/>
          </a:p>
          <a:p>
            <a:pPr marL="320040" indent="-285750"/>
            <a:r>
              <a:rPr lang="en-CA" sz="1600" dirty="0"/>
              <a:t>“… latent class models, now allow investigators to liberate themselves from the restrictive assumption of a perfect reference test and estimate the accuracy of the candidate tests and the reference standard with the same data.”</a:t>
            </a:r>
          </a:p>
          <a:p>
            <a:pPr marL="34290" indent="0" algn="r">
              <a:buNone/>
            </a:pPr>
            <a:r>
              <a:rPr lang="en-CA" sz="1600" i="1" dirty="0"/>
              <a:t>World Organisation for Animal Health</a:t>
            </a:r>
            <a:r>
              <a:rPr lang="en-CA" sz="1600" dirty="0"/>
              <a:t>, 2014</a:t>
            </a:r>
          </a:p>
          <a:p>
            <a:pPr marL="34290" indent="0" algn="r">
              <a:buNone/>
            </a:pPr>
            <a:endParaRPr lang="en-CA" sz="1600" dirty="0"/>
          </a:p>
          <a:p>
            <a:endParaRPr lang="en-CA" sz="1600" dirty="0"/>
          </a:p>
          <a:p>
            <a:endParaRPr lang="en-CA" sz="1600" dirty="0"/>
          </a:p>
        </p:txBody>
      </p:sp>
    </p:spTree>
    <p:extLst>
      <p:ext uri="{BB962C8B-B14F-4D97-AF65-F5344CB8AC3E}">
        <p14:creationId xmlns:p14="http://schemas.microsoft.com/office/powerpoint/2010/main" val="1324936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Anticipated advantages of using a composite reference standard (CRS)</a:t>
            </a:r>
          </a:p>
        </p:txBody>
      </p:sp>
      <p:sp>
        <p:nvSpPr>
          <p:cNvPr id="3" name="Content Placeholder 2"/>
          <p:cNvSpPr>
            <a:spLocks noGrp="1"/>
          </p:cNvSpPr>
          <p:nvPr>
            <p:ph idx="1"/>
          </p:nvPr>
        </p:nvSpPr>
        <p:spPr/>
        <p:txBody>
          <a:bodyPr>
            <a:normAutofit fontScale="92500" lnSpcReduction="20000"/>
          </a:bodyPr>
          <a:lstStyle/>
          <a:p>
            <a:pPr lvl="1"/>
            <a:endParaRPr lang="en-CA" sz="2000" dirty="0"/>
          </a:p>
          <a:p>
            <a:pPr marL="198311" indent="-385763"/>
            <a:r>
              <a:rPr lang="en-CA" dirty="0"/>
              <a:t>Increased accuracy in disease classification compared to single imperfect reference test</a:t>
            </a:r>
          </a:p>
          <a:p>
            <a:pPr lvl="1"/>
            <a:r>
              <a:rPr lang="en-CA" sz="2200" dirty="0"/>
              <a:t>Therefore, decreased bias in estimated accuracy of test </a:t>
            </a:r>
            <a:r>
              <a:rPr lang="en-CA" sz="2200"/>
              <a:t>under evaluation and </a:t>
            </a:r>
            <a:r>
              <a:rPr lang="en-CA" sz="2200" dirty="0"/>
              <a:t>estimated prevalence</a:t>
            </a:r>
          </a:p>
          <a:p>
            <a:pPr marL="198311" indent="-385763"/>
            <a:endParaRPr lang="en-CA" dirty="0"/>
          </a:p>
          <a:p>
            <a:pPr marL="198311" indent="-385763"/>
            <a:r>
              <a:rPr lang="en-CA" dirty="0"/>
              <a:t>Avoid incorporation bias because the CRS is independent of the test under evaluation</a:t>
            </a:r>
          </a:p>
          <a:p>
            <a:pPr marL="198311" indent="-385763"/>
            <a:endParaRPr lang="en-CA" dirty="0"/>
          </a:p>
          <a:p>
            <a:pPr marL="198311" indent="-385763"/>
            <a:r>
              <a:rPr lang="en-CA" dirty="0"/>
              <a:t>Transparency, simplicity</a:t>
            </a:r>
          </a:p>
          <a:p>
            <a:pPr lvl="1"/>
            <a:r>
              <a:rPr lang="en-CA" sz="2200" dirty="0"/>
              <a:t>Achieve standardization across studies</a:t>
            </a:r>
          </a:p>
          <a:p>
            <a:pPr lvl="2"/>
            <a:endParaRPr lang="en-CA" sz="2000" dirty="0"/>
          </a:p>
          <a:p>
            <a:endParaRPr lang="en-CA" sz="2800" dirty="0"/>
          </a:p>
        </p:txBody>
      </p:sp>
    </p:spTree>
    <p:extLst>
      <p:ext uri="{BB962C8B-B14F-4D97-AF65-F5344CB8AC3E}">
        <p14:creationId xmlns:p14="http://schemas.microsoft.com/office/powerpoint/2010/main" val="936259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Outline</a:t>
            </a:r>
          </a:p>
        </p:txBody>
      </p:sp>
      <p:sp>
        <p:nvSpPr>
          <p:cNvPr id="3" name="Content Placeholder 2"/>
          <p:cNvSpPr>
            <a:spLocks noGrp="1"/>
          </p:cNvSpPr>
          <p:nvPr>
            <p:ph idx="1"/>
          </p:nvPr>
        </p:nvSpPr>
        <p:spPr/>
        <p:txBody>
          <a:bodyPr>
            <a:normAutofit/>
          </a:bodyPr>
          <a:lstStyle/>
          <a:p>
            <a:r>
              <a:rPr lang="en-CA" dirty="0"/>
              <a:t>What are latent class models? Why are they necessary?</a:t>
            </a:r>
          </a:p>
          <a:p>
            <a:endParaRPr lang="en-CA" dirty="0"/>
          </a:p>
          <a:p>
            <a:r>
              <a:rPr lang="en-CA" dirty="0"/>
              <a:t>Why are they not more widely applied in diagnostic research?</a:t>
            </a:r>
          </a:p>
          <a:p>
            <a:endParaRPr lang="en-CA" dirty="0"/>
          </a:p>
          <a:p>
            <a:r>
              <a:rPr lang="en-CA" dirty="0"/>
              <a:t>How can we make them more accessible?</a:t>
            </a:r>
          </a:p>
          <a:p>
            <a:pPr lvl="1"/>
            <a:endParaRPr lang="en-C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Unanswered questions about composite reference standards</a:t>
            </a:r>
          </a:p>
        </p:txBody>
      </p:sp>
      <p:sp>
        <p:nvSpPr>
          <p:cNvPr id="3" name="Content Placeholder 2"/>
          <p:cNvSpPr>
            <a:spLocks noGrp="1"/>
          </p:cNvSpPr>
          <p:nvPr>
            <p:ph sz="half" idx="1"/>
          </p:nvPr>
        </p:nvSpPr>
        <p:spPr>
          <a:xfrm>
            <a:off x="827584" y="2286000"/>
            <a:ext cx="3335840" cy="3581401"/>
          </a:xfrm>
        </p:spPr>
        <p:txBody>
          <a:bodyPr>
            <a:normAutofit fontScale="85000" lnSpcReduction="20000"/>
          </a:bodyPr>
          <a:lstStyle/>
          <a:p>
            <a:endParaRPr lang="en-CA" dirty="0"/>
          </a:p>
          <a:p>
            <a:r>
              <a:rPr lang="en-CA" dirty="0"/>
              <a:t>Does increasing the number of component tests improve the CRS?</a:t>
            </a:r>
          </a:p>
          <a:p>
            <a:endParaRPr lang="en-CA" dirty="0"/>
          </a:p>
          <a:p>
            <a:r>
              <a:rPr lang="en-CA" dirty="0"/>
              <a:t>What is the impact of ‘conditional dependence’ between the test under evaluation and the CRS?</a:t>
            </a:r>
          </a:p>
          <a:p>
            <a:endParaRPr lang="en-CA" dirty="0"/>
          </a:p>
          <a:p>
            <a:r>
              <a:rPr lang="en-CA" dirty="0"/>
              <a:t>How do changes in the underlying prevalence affect estimates?</a:t>
            </a:r>
          </a:p>
          <a:p>
            <a:endParaRPr lang="en-CA" dirty="0"/>
          </a:p>
          <a:p>
            <a:endParaRPr lang="en-CA" dirty="0"/>
          </a:p>
          <a:p>
            <a:endParaRPr lang="en-CA" dirty="0"/>
          </a:p>
        </p:txBody>
      </p:sp>
      <p:pic>
        <p:nvPicPr>
          <p:cNvPr id="6" name="Content Placeholder 5"/>
          <p:cNvPicPr>
            <a:picLocks noGrp="1" noChangeAspect="1"/>
          </p:cNvPicPr>
          <p:nvPr>
            <p:ph sz="half" idx="2"/>
          </p:nvPr>
        </p:nvPicPr>
        <p:blipFill>
          <a:blip r:embed="rId2"/>
          <a:stretch>
            <a:fillRect/>
          </a:stretch>
        </p:blipFill>
        <p:spPr>
          <a:xfrm>
            <a:off x="4163424" y="1988840"/>
            <a:ext cx="4699326" cy="2344566"/>
          </a:xfrm>
          <a:prstGeom prst="rect">
            <a:avLst/>
          </a:prstGeom>
        </p:spPr>
      </p:pic>
      <p:pic>
        <p:nvPicPr>
          <p:cNvPr id="7" name="Picture 6">
            <a:extLst>
              <a:ext uri="{FF2B5EF4-FFF2-40B4-BE49-F238E27FC236}">
                <a16:creationId xmlns:a16="http://schemas.microsoft.com/office/drawing/2014/main" id="{F7A96D20-87F8-4FE0-BE49-97694B9CD7D7}"/>
              </a:ext>
            </a:extLst>
          </p:cNvPr>
          <p:cNvPicPr>
            <a:picLocks noChangeAspect="1"/>
          </p:cNvPicPr>
          <p:nvPr/>
        </p:nvPicPr>
        <p:blipFill>
          <a:blip r:embed="rId3"/>
          <a:stretch>
            <a:fillRect/>
          </a:stretch>
        </p:blipFill>
        <p:spPr>
          <a:xfrm>
            <a:off x="4470262" y="4797152"/>
            <a:ext cx="4392488" cy="1038825"/>
          </a:xfrm>
          <a:prstGeom prst="rect">
            <a:avLst/>
          </a:prstGeom>
        </p:spPr>
      </p:pic>
      <p:pic>
        <p:nvPicPr>
          <p:cNvPr id="8" name="Picture 7">
            <a:extLst>
              <a:ext uri="{FF2B5EF4-FFF2-40B4-BE49-F238E27FC236}">
                <a16:creationId xmlns:a16="http://schemas.microsoft.com/office/drawing/2014/main" id="{9D54F5A2-261C-40E1-8519-6AF28227215C}"/>
              </a:ext>
            </a:extLst>
          </p:cNvPr>
          <p:cNvPicPr>
            <a:picLocks noChangeAspect="1"/>
          </p:cNvPicPr>
          <p:nvPr/>
        </p:nvPicPr>
        <p:blipFill>
          <a:blip r:embed="rId4"/>
          <a:stretch>
            <a:fillRect/>
          </a:stretch>
        </p:blipFill>
        <p:spPr>
          <a:xfrm>
            <a:off x="4470262" y="5524756"/>
            <a:ext cx="936104" cy="306235"/>
          </a:xfrm>
          <a:prstGeom prst="rect">
            <a:avLst/>
          </a:prstGeom>
        </p:spPr>
      </p:pic>
      <p:sp>
        <p:nvSpPr>
          <p:cNvPr id="9" name="Footer Placeholder 8">
            <a:extLst>
              <a:ext uri="{FF2B5EF4-FFF2-40B4-BE49-F238E27FC236}">
                <a16:creationId xmlns:a16="http://schemas.microsoft.com/office/drawing/2014/main" id="{668A9C26-85B9-4399-B503-B20457C07D58}"/>
              </a:ext>
            </a:extLst>
          </p:cNvPr>
          <p:cNvSpPr>
            <a:spLocks noGrp="1"/>
          </p:cNvSpPr>
          <p:nvPr>
            <p:ph type="ftr" sz="quarter" idx="11"/>
          </p:nvPr>
        </p:nvSpPr>
        <p:spPr/>
        <p:txBody>
          <a:bodyPr/>
          <a:lstStyle/>
          <a:p>
            <a:r>
              <a:rPr lang="en-CA"/>
              <a:t>Schiller et al., Stats in Med, 2016, Dendukuri et al., BMJ, 2018</a:t>
            </a:r>
          </a:p>
        </p:txBody>
      </p:sp>
    </p:spTree>
    <p:extLst>
      <p:ext uri="{BB962C8B-B14F-4D97-AF65-F5344CB8AC3E}">
        <p14:creationId xmlns:p14="http://schemas.microsoft.com/office/powerpoint/2010/main" val="1104788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CA" dirty="0"/>
              <a:t>Bias due to OR-rule composite reference standard</a:t>
            </a:r>
          </a:p>
        </p:txBody>
      </p:sp>
      <p:pic>
        <p:nvPicPr>
          <p:cNvPr id="11"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79512" y="2708920"/>
            <a:ext cx="4986052" cy="2920732"/>
          </a:xfrm>
        </p:spPr>
      </p:pic>
      <p:sp>
        <p:nvSpPr>
          <p:cNvPr id="3" name="Content Placeholder 2"/>
          <p:cNvSpPr>
            <a:spLocks noGrp="1"/>
          </p:cNvSpPr>
          <p:nvPr>
            <p:ph sz="half" idx="2"/>
          </p:nvPr>
        </p:nvSpPr>
        <p:spPr/>
        <p:txBody>
          <a:bodyPr>
            <a:normAutofit fontScale="85000" lnSpcReduction="10000"/>
          </a:bodyPr>
          <a:lstStyle/>
          <a:p>
            <a:r>
              <a:rPr lang="en-CA" dirty="0"/>
              <a:t>When component tests have perfect specificity line</a:t>
            </a:r>
          </a:p>
          <a:p>
            <a:endParaRPr lang="en-CA" dirty="0"/>
          </a:p>
          <a:p>
            <a:pPr lvl="1"/>
            <a:r>
              <a:rPr lang="en-CA" dirty="0"/>
              <a:t>Estimate of new test’s sensitivity unbiased</a:t>
            </a:r>
          </a:p>
          <a:p>
            <a:pPr marL="530352" lvl="1" indent="0">
              <a:buNone/>
            </a:pPr>
            <a:r>
              <a:rPr lang="en-CA" dirty="0"/>
              <a:t>	    (i.e. red line falls on the        </a:t>
            </a:r>
          </a:p>
          <a:p>
            <a:pPr marL="530352" lvl="1" indent="0">
              <a:buNone/>
            </a:pPr>
            <a:r>
              <a:rPr lang="en-CA" dirty="0"/>
              <a:t>       dashed line)</a:t>
            </a:r>
          </a:p>
          <a:p>
            <a:pPr lvl="1"/>
            <a:endParaRPr lang="en-CA" dirty="0"/>
          </a:p>
          <a:p>
            <a:pPr lvl="1"/>
            <a:r>
              <a:rPr lang="en-CA" dirty="0"/>
              <a:t>Bias in estimate of new test’s specificity decreases with each added test, eventually becoming unbiased</a:t>
            </a:r>
          </a:p>
        </p:txBody>
      </p:sp>
    </p:spTree>
    <p:extLst>
      <p:ext uri="{BB962C8B-B14F-4D97-AF65-F5344CB8AC3E}">
        <p14:creationId xmlns:p14="http://schemas.microsoft.com/office/powerpoint/2010/main" val="282484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CA" dirty="0"/>
              <a:t>Bias due to OR-rule composite reference standard</a:t>
            </a:r>
          </a:p>
        </p:txBody>
      </p:sp>
      <p:pic>
        <p:nvPicPr>
          <p:cNvPr id="9"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19595" y="2564904"/>
            <a:ext cx="4671211" cy="2736304"/>
          </a:xfrm>
        </p:spPr>
      </p:pic>
      <p:sp>
        <p:nvSpPr>
          <p:cNvPr id="2" name="Content Placeholder 1"/>
          <p:cNvSpPr>
            <a:spLocks noGrp="1"/>
          </p:cNvSpPr>
          <p:nvPr>
            <p:ph sz="half" idx="2"/>
          </p:nvPr>
        </p:nvSpPr>
        <p:spPr/>
        <p:txBody>
          <a:bodyPr/>
          <a:lstStyle/>
          <a:p>
            <a:r>
              <a:rPr lang="en-CA" dirty="0"/>
              <a:t>However, if component tests have 98% specificity</a:t>
            </a:r>
          </a:p>
          <a:p>
            <a:endParaRPr lang="en-CA" dirty="0"/>
          </a:p>
          <a:p>
            <a:pPr lvl="1"/>
            <a:r>
              <a:rPr lang="en-CA" dirty="0"/>
              <a:t>Sensitivity estimate of new test is biased (yellow line), with bias increasing with every component test</a:t>
            </a:r>
          </a:p>
        </p:txBody>
      </p:sp>
    </p:spTree>
    <p:extLst>
      <p:ext uri="{BB962C8B-B14F-4D97-AF65-F5344CB8AC3E}">
        <p14:creationId xmlns:p14="http://schemas.microsoft.com/office/powerpoint/2010/main" val="2163861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CA" dirty="0"/>
              <a:t>Bias due to OR-rule composite reference standard</a:t>
            </a:r>
          </a:p>
        </p:txBody>
      </p:sp>
      <p:pic>
        <p:nvPicPr>
          <p:cNvPr id="3" name="Content Placeholder 2"/>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79511" y="2348880"/>
            <a:ext cx="4674321" cy="2736304"/>
          </a:xfrm>
        </p:spPr>
      </p:pic>
      <p:sp>
        <p:nvSpPr>
          <p:cNvPr id="2" name="Content Placeholder 1"/>
          <p:cNvSpPr>
            <a:spLocks noGrp="1"/>
          </p:cNvSpPr>
          <p:nvPr>
            <p:ph sz="half" idx="2"/>
          </p:nvPr>
        </p:nvSpPr>
        <p:spPr/>
        <p:txBody>
          <a:bodyPr/>
          <a:lstStyle/>
          <a:p>
            <a:r>
              <a:rPr lang="en-CA" dirty="0"/>
              <a:t>If the component tests have 98% specificity and also make the same errors as the test under evaluation</a:t>
            </a:r>
          </a:p>
          <a:p>
            <a:endParaRPr lang="en-CA" dirty="0"/>
          </a:p>
          <a:p>
            <a:pPr lvl="1"/>
            <a:r>
              <a:rPr lang="en-CA" dirty="0"/>
              <a:t>The specificity of the new test is over-estimated (green line)</a:t>
            </a:r>
          </a:p>
        </p:txBody>
      </p:sp>
    </p:spTree>
    <p:extLst>
      <p:ext uri="{BB962C8B-B14F-4D97-AF65-F5344CB8AC3E}">
        <p14:creationId xmlns:p14="http://schemas.microsoft.com/office/powerpoint/2010/main" val="3429128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2800" dirty="0"/>
              <a:t>Further, sensitivity and specificity estimates can vary across settings because they depend on the disease prevalence</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94860" y="2175728"/>
            <a:ext cx="6569214" cy="3845559"/>
          </a:xfrm>
        </p:spPr>
      </p:pic>
    </p:spTree>
    <p:extLst>
      <p:ext uri="{BB962C8B-B14F-4D97-AF65-F5344CB8AC3E}">
        <p14:creationId xmlns:p14="http://schemas.microsoft.com/office/powerpoint/2010/main" val="4054513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a:t>In summary:</a:t>
            </a:r>
          </a:p>
        </p:txBody>
      </p:sp>
      <p:sp>
        <p:nvSpPr>
          <p:cNvPr id="6" name="Content Placeholder 5"/>
          <p:cNvSpPr>
            <a:spLocks noGrp="1"/>
          </p:cNvSpPr>
          <p:nvPr>
            <p:ph idx="1"/>
          </p:nvPr>
        </p:nvSpPr>
        <p:spPr/>
        <p:txBody>
          <a:bodyPr>
            <a:normAutofit fontScale="92500" lnSpcReduction="20000"/>
          </a:bodyPr>
          <a:lstStyle/>
          <a:p>
            <a:r>
              <a:rPr lang="en-CA" dirty="0"/>
              <a:t>Problems with composite reference standard more apparent when we examine the impact of increasing the number of tests</a:t>
            </a:r>
          </a:p>
          <a:p>
            <a:endParaRPr lang="en-CA" dirty="0"/>
          </a:p>
          <a:p>
            <a:pPr lvl="1"/>
            <a:r>
              <a:rPr lang="en-CA" dirty="0"/>
              <a:t>Unless specificity of component tests is perfect, new test’s sensitivity is underestimated</a:t>
            </a:r>
          </a:p>
          <a:p>
            <a:pPr lvl="1"/>
            <a:endParaRPr lang="en-CA" dirty="0"/>
          </a:p>
          <a:p>
            <a:pPr lvl="1"/>
            <a:r>
              <a:rPr lang="en-CA" dirty="0"/>
              <a:t>When conditional dependence is present, new test’s specificity is overestimated</a:t>
            </a:r>
          </a:p>
          <a:p>
            <a:pPr lvl="1"/>
            <a:endParaRPr lang="en-CA" dirty="0"/>
          </a:p>
          <a:p>
            <a:pPr lvl="1"/>
            <a:r>
              <a:rPr lang="en-CA" dirty="0"/>
              <a:t>Bias worsens with increasing number of component tests!</a:t>
            </a:r>
          </a:p>
          <a:p>
            <a:pPr lvl="1"/>
            <a:endParaRPr lang="en-CA" dirty="0"/>
          </a:p>
          <a:p>
            <a:r>
              <a:rPr lang="en-CA" dirty="0"/>
              <a:t>Not what is expected of a sound statistical method</a:t>
            </a:r>
          </a:p>
          <a:p>
            <a:pPr lvl="1"/>
            <a:endParaRPr lang="en-CA" dirty="0"/>
          </a:p>
          <a:p>
            <a:pPr lvl="1"/>
            <a:endParaRPr lang="en-CA" dirty="0"/>
          </a:p>
        </p:txBody>
      </p:sp>
    </p:spTree>
    <p:extLst>
      <p:ext uri="{BB962C8B-B14F-4D97-AF65-F5344CB8AC3E}">
        <p14:creationId xmlns:p14="http://schemas.microsoft.com/office/powerpoint/2010/main" val="456619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Bias due to composite reference standards</a:t>
            </a:r>
          </a:p>
        </p:txBody>
      </p:sp>
      <p:sp>
        <p:nvSpPr>
          <p:cNvPr id="3" name="Content Placeholder 2"/>
          <p:cNvSpPr>
            <a:spLocks noGrp="1"/>
          </p:cNvSpPr>
          <p:nvPr>
            <p:ph idx="1"/>
          </p:nvPr>
        </p:nvSpPr>
        <p:spPr/>
        <p:txBody>
          <a:bodyPr>
            <a:normAutofit fontScale="92500" lnSpcReduction="10000"/>
          </a:bodyPr>
          <a:lstStyle/>
          <a:p>
            <a:r>
              <a:rPr lang="en-CA" dirty="0"/>
              <a:t>Other types of composite reference standards (e.g. based on an AND rule) also have similar problems</a:t>
            </a:r>
          </a:p>
          <a:p>
            <a:endParaRPr lang="en-CA" dirty="0"/>
          </a:p>
          <a:p>
            <a:r>
              <a:rPr lang="en-CA" dirty="0"/>
              <a:t>We also found that CRS based estimates are not comparable across studies, because they are functions of the underlying disease prevalence</a:t>
            </a:r>
          </a:p>
          <a:p>
            <a:endParaRPr lang="en-CA" dirty="0"/>
          </a:p>
          <a:p>
            <a:r>
              <a:rPr lang="en-CA" dirty="0">
                <a:solidFill>
                  <a:srgbClr val="FF0000"/>
                </a:solidFill>
              </a:rPr>
              <a:t>Poor performance of the CRS can be explained by the fact that it makes sub-optimal use of the data</a:t>
            </a:r>
          </a:p>
          <a:p>
            <a:pPr lvl="1"/>
            <a:r>
              <a:rPr lang="en-CA" dirty="0">
                <a:solidFill>
                  <a:srgbClr val="FF0000"/>
                </a:solidFill>
              </a:rPr>
              <a:t>It makes a simplistic classification</a:t>
            </a:r>
          </a:p>
          <a:p>
            <a:pPr lvl="1"/>
            <a:r>
              <a:rPr lang="en-CA" dirty="0">
                <a:solidFill>
                  <a:srgbClr val="FF0000"/>
                </a:solidFill>
              </a:rPr>
              <a:t>And then it ignores the uncertainty in that classification</a:t>
            </a:r>
          </a:p>
          <a:p>
            <a:pPr marL="205740" lvl="1" indent="0">
              <a:buNone/>
            </a:pPr>
            <a:endParaRPr lang="en-CA" dirty="0"/>
          </a:p>
        </p:txBody>
      </p:sp>
    </p:spTree>
    <p:extLst>
      <p:ext uri="{BB962C8B-B14F-4D97-AF65-F5344CB8AC3E}">
        <p14:creationId xmlns:p14="http://schemas.microsoft.com/office/powerpoint/2010/main" val="2313866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How can we improve over the CRS?</a:t>
            </a:r>
          </a:p>
        </p:txBody>
      </p:sp>
      <p:sp>
        <p:nvSpPr>
          <p:cNvPr id="3" name="Content Placeholder 2"/>
          <p:cNvSpPr>
            <a:spLocks noGrp="1"/>
          </p:cNvSpPr>
          <p:nvPr>
            <p:ph idx="1"/>
          </p:nvPr>
        </p:nvSpPr>
        <p:spPr/>
        <p:txBody>
          <a:bodyPr>
            <a:normAutofit fontScale="92500" lnSpcReduction="20000"/>
          </a:bodyPr>
          <a:lstStyle/>
          <a:p>
            <a:r>
              <a:rPr lang="en-CA" sz="2800" dirty="0"/>
              <a:t>We need an approach that</a:t>
            </a:r>
          </a:p>
          <a:p>
            <a:endParaRPr lang="en-CA" sz="2800" dirty="0"/>
          </a:p>
          <a:p>
            <a:pPr lvl="1"/>
            <a:r>
              <a:rPr lang="en-CA" sz="2000" dirty="0"/>
              <a:t>Uses the complete cross-tabulation between all imperfect tests without simplifying it</a:t>
            </a:r>
          </a:p>
          <a:p>
            <a:pPr lvl="1"/>
            <a:endParaRPr lang="en-CA" sz="2000" dirty="0"/>
          </a:p>
          <a:p>
            <a:pPr lvl="1"/>
            <a:r>
              <a:rPr lang="en-CA" sz="2000" dirty="0"/>
              <a:t>An approach that models conditional dependence</a:t>
            </a:r>
          </a:p>
          <a:p>
            <a:pPr lvl="1"/>
            <a:endParaRPr lang="en-CA" sz="2000" dirty="0"/>
          </a:p>
          <a:p>
            <a:pPr lvl="1"/>
            <a:r>
              <a:rPr lang="en-CA" sz="2000" dirty="0"/>
              <a:t>An approach that includes the prevalence as an unknown parameter</a:t>
            </a:r>
          </a:p>
          <a:p>
            <a:pPr lvl="1"/>
            <a:endParaRPr lang="en-CA" sz="2000" dirty="0"/>
          </a:p>
          <a:p>
            <a:pPr marL="205740" lvl="1" indent="0">
              <a:buNone/>
            </a:pPr>
            <a:r>
              <a:rPr lang="en-CA" sz="2000" dirty="0"/>
              <a:t>i.e. we need latent class analysis!</a:t>
            </a:r>
          </a:p>
          <a:p>
            <a:pPr lvl="1"/>
            <a:endParaRPr lang="en-CA" sz="2000" dirty="0"/>
          </a:p>
          <a:p>
            <a:pPr lvl="1"/>
            <a:endParaRPr lang="en-CA" sz="2000" dirty="0"/>
          </a:p>
        </p:txBody>
      </p:sp>
    </p:spTree>
    <p:extLst>
      <p:ext uri="{BB962C8B-B14F-4D97-AF65-F5344CB8AC3E}">
        <p14:creationId xmlns:p14="http://schemas.microsoft.com/office/powerpoint/2010/main" val="605407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Returning to latent class models</a:t>
            </a:r>
          </a:p>
        </p:txBody>
      </p:sp>
      <p:sp>
        <p:nvSpPr>
          <p:cNvPr id="3" name="Content Placeholder 2"/>
          <p:cNvSpPr>
            <a:spLocks noGrp="1"/>
          </p:cNvSpPr>
          <p:nvPr>
            <p:ph idx="1"/>
          </p:nvPr>
        </p:nvSpPr>
        <p:spPr/>
        <p:txBody>
          <a:bodyPr/>
          <a:lstStyle/>
          <a:p>
            <a:r>
              <a:rPr lang="en-CA" dirty="0"/>
              <a:t>What are the challenges in estimating latent class models?</a:t>
            </a:r>
          </a:p>
          <a:p>
            <a:endParaRPr lang="en-CA" dirty="0"/>
          </a:p>
          <a:p>
            <a:pPr lvl="1"/>
            <a:r>
              <a:rPr lang="en-CA" dirty="0"/>
              <a:t>Interpreting the latent disease status</a:t>
            </a:r>
          </a:p>
          <a:p>
            <a:pPr lvl="1"/>
            <a:endParaRPr lang="en-CA" dirty="0"/>
          </a:p>
          <a:p>
            <a:pPr lvl="1"/>
            <a:r>
              <a:rPr lang="en-CA" dirty="0"/>
              <a:t>Selecting the appropriate conditional dependence structure</a:t>
            </a:r>
          </a:p>
          <a:p>
            <a:pPr lvl="1"/>
            <a:endParaRPr lang="en-CA" dirty="0"/>
          </a:p>
          <a:p>
            <a:pPr lvl="1"/>
            <a:r>
              <a:rPr lang="en-CA" dirty="0"/>
              <a:t>Dealing with non-</a:t>
            </a:r>
            <a:r>
              <a:rPr lang="en-CA" dirty="0" err="1"/>
              <a:t>identifiability</a:t>
            </a:r>
            <a:endParaRPr lang="en-CA" dirty="0"/>
          </a:p>
          <a:p>
            <a:endParaRPr lang="en-CA" dirty="0"/>
          </a:p>
        </p:txBody>
      </p:sp>
    </p:spTree>
    <p:extLst>
      <p:ext uri="{BB962C8B-B14F-4D97-AF65-F5344CB8AC3E}">
        <p14:creationId xmlns:p14="http://schemas.microsoft.com/office/powerpoint/2010/main" val="7425838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200" dirty="0"/>
              <a:t>An illustrative example: </a:t>
            </a:r>
            <a:br>
              <a:rPr lang="en-CA" sz="3200" dirty="0"/>
            </a:br>
            <a:r>
              <a:rPr lang="en-CA" sz="3200" dirty="0"/>
              <a:t>Childhood Pulmonary Tuberculosis (TB)</a:t>
            </a:r>
          </a:p>
        </p:txBody>
      </p:sp>
      <p:sp>
        <p:nvSpPr>
          <p:cNvPr id="5" name="Content Placeholder 4"/>
          <p:cNvSpPr>
            <a:spLocks noGrp="1"/>
          </p:cNvSpPr>
          <p:nvPr>
            <p:ph idx="1"/>
          </p:nvPr>
        </p:nvSpPr>
        <p:spPr/>
        <p:txBody>
          <a:bodyPr>
            <a:normAutofit fontScale="92500" lnSpcReduction="10000"/>
          </a:bodyPr>
          <a:lstStyle/>
          <a:p>
            <a:r>
              <a:rPr lang="en-CA" dirty="0"/>
              <a:t>Diagnosis of childhood  pulmonary TB relies on multiple tests/signs as no single measure is considered adequate:</a:t>
            </a:r>
          </a:p>
          <a:p>
            <a:pPr lvl="1"/>
            <a:r>
              <a:rPr lang="en-CA" dirty="0"/>
              <a:t>Microbiological tests (e.g. Culture, </a:t>
            </a:r>
            <a:r>
              <a:rPr lang="en-CA" dirty="0" err="1"/>
              <a:t>Xpert</a:t>
            </a:r>
            <a:r>
              <a:rPr lang="en-CA" dirty="0"/>
              <a:t>)</a:t>
            </a:r>
          </a:p>
          <a:p>
            <a:pPr lvl="1"/>
            <a:r>
              <a:rPr lang="en-CA" dirty="0"/>
              <a:t>Symptoms/signs of TB</a:t>
            </a:r>
          </a:p>
          <a:p>
            <a:pPr lvl="1"/>
            <a:r>
              <a:rPr lang="en-CA" dirty="0"/>
              <a:t>Chest radiograph</a:t>
            </a:r>
          </a:p>
          <a:p>
            <a:pPr lvl="1"/>
            <a:r>
              <a:rPr lang="en-CA" dirty="0"/>
              <a:t>Immunologic evidence of TB (e.g. tuberculin skin test (TST))</a:t>
            </a:r>
          </a:p>
          <a:p>
            <a:pPr lvl="1"/>
            <a:r>
              <a:rPr lang="en-CA" dirty="0"/>
              <a:t>Contact with TB patient</a:t>
            </a:r>
          </a:p>
          <a:p>
            <a:endParaRPr lang="en-CA" dirty="0"/>
          </a:p>
          <a:p>
            <a:r>
              <a:rPr lang="en-CA" dirty="0"/>
              <a:t>A consequence is that there are no reliable estimates for the burden of childhood pulmonary TB, despite it being a major public health problem</a:t>
            </a:r>
          </a:p>
        </p:txBody>
      </p:sp>
    </p:spTree>
    <p:extLst>
      <p:ext uri="{BB962C8B-B14F-4D97-AF65-F5344CB8AC3E}">
        <p14:creationId xmlns:p14="http://schemas.microsoft.com/office/powerpoint/2010/main" val="983137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An example from health </a:t>
            </a:r>
            <a:br>
              <a:rPr lang="en-CA" dirty="0"/>
            </a:br>
            <a:r>
              <a:rPr lang="en-CA" dirty="0"/>
              <a:t>technology assessment</a:t>
            </a:r>
          </a:p>
        </p:txBody>
      </p:sp>
      <p:sp>
        <p:nvSpPr>
          <p:cNvPr id="3" name="Content Placeholder 2"/>
          <p:cNvSpPr>
            <a:spLocks noGrp="1"/>
          </p:cNvSpPr>
          <p:nvPr>
            <p:ph idx="1"/>
          </p:nvPr>
        </p:nvSpPr>
        <p:spPr/>
        <p:txBody>
          <a:bodyPr>
            <a:normAutofit fontScale="92500" lnSpcReduction="20000"/>
          </a:bodyPr>
          <a:lstStyle/>
          <a:p>
            <a:r>
              <a:rPr lang="en-CA" sz="2400" dirty="0"/>
              <a:t>Should the MUHC approve purchase of a urinary antigen (UA) test to diagnose </a:t>
            </a:r>
            <a:r>
              <a:rPr lang="en-CA" sz="2400" i="1" dirty="0"/>
              <a:t>streptococcus</a:t>
            </a:r>
            <a:r>
              <a:rPr lang="en-CA" sz="2400" dirty="0"/>
              <a:t> pneumonia?</a:t>
            </a:r>
          </a:p>
          <a:p>
            <a:endParaRPr lang="en-CA" sz="2400" dirty="0"/>
          </a:p>
          <a:p>
            <a:r>
              <a:rPr lang="en-CA" sz="2400" dirty="0"/>
              <a:t>Pneumonia commonly suspected in hospitalized patients, but rarely confirmed</a:t>
            </a:r>
          </a:p>
          <a:p>
            <a:pPr lvl="1"/>
            <a:r>
              <a:rPr lang="en-CA" sz="2000" dirty="0"/>
              <a:t>Standard culture test has poor sensitivity, takes time</a:t>
            </a:r>
          </a:p>
          <a:p>
            <a:endParaRPr lang="en-CA" sz="2400" dirty="0"/>
          </a:p>
          <a:p>
            <a:r>
              <a:rPr lang="en-CA" sz="2400" dirty="0"/>
              <a:t>Most cases treated empirically with antibiotics</a:t>
            </a:r>
          </a:p>
          <a:p>
            <a:pPr lvl="1"/>
            <a:r>
              <a:rPr lang="en-CA" sz="2000" dirty="0"/>
              <a:t>Concern for increased risk of </a:t>
            </a:r>
            <a:r>
              <a:rPr lang="en-CA" sz="2000" i="1" dirty="0"/>
              <a:t>C. difficile</a:t>
            </a:r>
            <a:r>
              <a:rPr lang="en-CA" sz="2000" dirty="0"/>
              <a:t> diarrhea, antibiotic resistance</a:t>
            </a:r>
          </a:p>
          <a:p>
            <a:pPr lvl="1"/>
            <a:endParaRPr lang="en-CA" sz="2000" dirty="0"/>
          </a:p>
        </p:txBody>
      </p:sp>
      <p:sp>
        <p:nvSpPr>
          <p:cNvPr id="4" name="Footer Placeholder 3"/>
          <p:cNvSpPr>
            <a:spLocks noGrp="1"/>
          </p:cNvSpPr>
          <p:nvPr>
            <p:ph type="ftr" sz="quarter" idx="11"/>
          </p:nvPr>
        </p:nvSpPr>
        <p:spPr/>
        <p:txBody>
          <a:bodyPr/>
          <a:lstStyle/>
          <a:p>
            <a:r>
              <a:rPr lang="en-US" dirty="0"/>
              <a:t>MUHC: McGill University Health Centre</a:t>
            </a:r>
            <a:endParaRPr lang="en-CA"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stretch>
            <a:fillRect/>
          </a:stretch>
        </p:blipFill>
        <p:spPr>
          <a:xfrm>
            <a:off x="5148064" y="1268760"/>
            <a:ext cx="3672408" cy="5050696"/>
          </a:xfrm>
          <a:prstGeom prst="rect">
            <a:avLst/>
          </a:prstGeom>
        </p:spPr>
      </p:pic>
      <p:pic>
        <p:nvPicPr>
          <p:cNvPr id="9" name="Picture 8"/>
          <p:cNvPicPr>
            <a:picLocks noChangeAspect="1"/>
          </p:cNvPicPr>
          <p:nvPr/>
        </p:nvPicPr>
        <p:blipFill>
          <a:blip r:embed="rId3" cstate="print"/>
          <a:stretch>
            <a:fillRect/>
          </a:stretch>
        </p:blipFill>
        <p:spPr>
          <a:xfrm>
            <a:off x="200739" y="2465447"/>
            <a:ext cx="4875317" cy="171465"/>
          </a:xfrm>
          <a:prstGeom prst="rect">
            <a:avLst/>
          </a:prstGeom>
        </p:spPr>
      </p:pic>
      <p:sp>
        <p:nvSpPr>
          <p:cNvPr id="10" name="TextBox 9"/>
          <p:cNvSpPr txBox="1"/>
          <p:nvPr/>
        </p:nvSpPr>
        <p:spPr>
          <a:xfrm>
            <a:off x="660163" y="4433666"/>
            <a:ext cx="4383993" cy="715581"/>
          </a:xfrm>
          <a:prstGeom prst="rect">
            <a:avLst/>
          </a:prstGeom>
          <a:noFill/>
        </p:spPr>
        <p:txBody>
          <a:bodyPr wrap="square" rtlCol="0">
            <a:spAutoFit/>
          </a:bodyPr>
          <a:lstStyle/>
          <a:p>
            <a:r>
              <a:rPr lang="en-CA" sz="1350" dirty="0">
                <a:solidFill>
                  <a:srgbClr val="C00000"/>
                </a:solidFill>
              </a:rPr>
              <a:t>Goal: “… enhance harmonized classiﬁcation … across studies, resulting in greater comparability and the much-needed ability to pool study results.”</a:t>
            </a:r>
          </a:p>
        </p:txBody>
      </p:sp>
      <p:pic>
        <p:nvPicPr>
          <p:cNvPr id="11" name="Content Placeholder 5"/>
          <p:cNvPicPr>
            <a:picLocks noGrp="1" noChangeAspect="1"/>
          </p:cNvPicPr>
          <p:nvPr>
            <p:ph idx="1"/>
          </p:nvPr>
        </p:nvPicPr>
        <p:blipFill>
          <a:blip r:embed="rId4" cstate="print"/>
          <a:stretch>
            <a:fillRect/>
          </a:stretch>
        </p:blipFill>
        <p:spPr>
          <a:xfrm>
            <a:off x="611560" y="1169303"/>
            <a:ext cx="4275191" cy="1320280"/>
          </a:xfrm>
          <a:prstGeom prst="rect">
            <a:avLst/>
          </a:prstGeom>
        </p:spPr>
      </p:pic>
    </p:spTree>
    <p:extLst>
      <p:ext uri="{BB962C8B-B14F-4D97-AF65-F5344CB8AC3E}">
        <p14:creationId xmlns:p14="http://schemas.microsoft.com/office/powerpoint/2010/main" val="184999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Latent class model for childhood pulmonary TB</a:t>
            </a:r>
          </a:p>
        </p:txBody>
      </p:sp>
      <p:pic>
        <p:nvPicPr>
          <p:cNvPr id="5" name="Content Placeholder 4"/>
          <p:cNvPicPr>
            <a:picLocks noGrp="1" noChangeAspect="1"/>
          </p:cNvPicPr>
          <p:nvPr>
            <p:ph idx="1"/>
          </p:nvPr>
        </p:nvPicPr>
        <p:blipFill>
          <a:blip r:embed="rId2"/>
          <a:stretch>
            <a:fillRect/>
          </a:stretch>
        </p:blipFill>
        <p:spPr>
          <a:xfrm>
            <a:off x="1039819" y="2602102"/>
            <a:ext cx="7178662" cy="2949196"/>
          </a:xfrm>
          <a:prstGeom prst="rect">
            <a:avLst/>
          </a:prstGeom>
        </p:spPr>
      </p:pic>
      <p:sp>
        <p:nvSpPr>
          <p:cNvPr id="4" name="Footer Placeholder 3"/>
          <p:cNvSpPr>
            <a:spLocks noGrp="1"/>
          </p:cNvSpPr>
          <p:nvPr>
            <p:ph type="ftr" sz="quarter" idx="11"/>
          </p:nvPr>
        </p:nvSpPr>
        <p:spPr/>
        <p:txBody>
          <a:bodyPr/>
          <a:lstStyle/>
          <a:p>
            <a:r>
              <a:rPr lang="de-DE"/>
              <a:t>Schumacher et al, Am J Epi, 2016</a:t>
            </a:r>
            <a:endParaRPr lang="en-CA"/>
          </a:p>
        </p:txBody>
      </p:sp>
    </p:spTree>
    <p:extLst>
      <p:ext uri="{BB962C8B-B14F-4D97-AF65-F5344CB8AC3E}">
        <p14:creationId xmlns:p14="http://schemas.microsoft.com/office/powerpoint/2010/main" val="6378666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Latent class model for childhood pulmonary TB</a:t>
            </a:r>
          </a:p>
        </p:txBody>
      </p:sp>
      <p:sp>
        <p:nvSpPr>
          <p:cNvPr id="3" name="Content Placeholder 2"/>
          <p:cNvSpPr>
            <a:spLocks noGrp="1"/>
          </p:cNvSpPr>
          <p:nvPr>
            <p:ph idx="1"/>
          </p:nvPr>
        </p:nvSpPr>
        <p:spPr/>
        <p:txBody>
          <a:bodyPr/>
          <a:lstStyle/>
          <a:p>
            <a:r>
              <a:rPr lang="en-CA" dirty="0"/>
              <a:t>We had data from a cohort of 749 children hospitalized with suspected pulmonary TB in South Africa</a:t>
            </a:r>
          </a:p>
          <a:p>
            <a:endParaRPr lang="en-CA" dirty="0"/>
          </a:p>
          <a:p>
            <a:r>
              <a:rPr lang="en-CA" dirty="0"/>
              <a:t>A heuristic model was set up to explain how the observed data relate to the latent variables</a:t>
            </a:r>
          </a:p>
          <a:p>
            <a:endParaRPr lang="en-CA" dirty="0"/>
          </a:p>
          <a:p>
            <a:r>
              <a:rPr lang="en-CA" dirty="0"/>
              <a:t>Importantly, both clinicians and methodologists were involved in this exercise</a:t>
            </a:r>
          </a:p>
          <a:p>
            <a:endParaRPr lang="en-CA" dirty="0"/>
          </a:p>
          <a:p>
            <a:endParaRPr lang="en-CA" dirty="0"/>
          </a:p>
          <a:p>
            <a:endParaRPr lang="en-CA" dirty="0"/>
          </a:p>
        </p:txBody>
      </p:sp>
      <p:sp>
        <p:nvSpPr>
          <p:cNvPr id="4" name="Footer Placeholder 3"/>
          <p:cNvSpPr>
            <a:spLocks noGrp="1"/>
          </p:cNvSpPr>
          <p:nvPr>
            <p:ph type="ftr" sz="quarter" idx="11"/>
          </p:nvPr>
        </p:nvSpPr>
        <p:spPr/>
        <p:txBody>
          <a:bodyPr/>
          <a:lstStyle/>
          <a:p>
            <a:r>
              <a:rPr lang="de-DE"/>
              <a:t>Schumacher et al, Am J Epi, 2016</a:t>
            </a:r>
            <a:endParaRPr lang="en-CA"/>
          </a:p>
        </p:txBody>
      </p:sp>
    </p:spTree>
    <p:extLst>
      <p:ext uri="{BB962C8B-B14F-4D97-AF65-F5344CB8AC3E}">
        <p14:creationId xmlns:p14="http://schemas.microsoft.com/office/powerpoint/2010/main" val="23391111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Heuristic Model</a:t>
            </a:r>
          </a:p>
        </p:txBody>
      </p:sp>
      <p:pic>
        <p:nvPicPr>
          <p:cNvPr id="4" name="Content Placeholder 3"/>
          <p:cNvPicPr>
            <a:picLocks noGrp="1" noChangeAspect="1"/>
          </p:cNvPicPr>
          <p:nvPr>
            <p:ph sz="half" idx="1"/>
          </p:nvPr>
        </p:nvPicPr>
        <p:blipFill>
          <a:blip r:embed="rId2" cstate="print"/>
          <a:stretch>
            <a:fillRect/>
          </a:stretch>
        </p:blipFill>
        <p:spPr>
          <a:xfrm>
            <a:off x="1174470" y="1772816"/>
            <a:ext cx="7213954" cy="3808382"/>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Heuristic Model</a:t>
            </a:r>
          </a:p>
        </p:txBody>
      </p:sp>
      <p:sp>
        <p:nvSpPr>
          <p:cNvPr id="5" name="Content Placeholder 4"/>
          <p:cNvSpPr>
            <a:spLocks noGrp="1"/>
          </p:cNvSpPr>
          <p:nvPr>
            <p:ph idx="1"/>
          </p:nvPr>
        </p:nvSpPr>
        <p:spPr/>
        <p:txBody>
          <a:bodyPr>
            <a:normAutofit fontScale="70000" lnSpcReduction="20000"/>
          </a:bodyPr>
          <a:lstStyle/>
          <a:p>
            <a:r>
              <a:rPr lang="en-CA" dirty="0"/>
              <a:t>3 possible latent variables were identified</a:t>
            </a:r>
          </a:p>
          <a:p>
            <a:pPr lvl="1"/>
            <a:r>
              <a:rPr lang="en-CA" dirty="0"/>
              <a:t>Active TB disease</a:t>
            </a:r>
          </a:p>
          <a:p>
            <a:pPr lvl="1"/>
            <a:r>
              <a:rPr lang="en-CA" dirty="0"/>
              <a:t>Exposure to TB (latent TB)</a:t>
            </a:r>
          </a:p>
          <a:p>
            <a:pPr lvl="1"/>
            <a:r>
              <a:rPr lang="en-CA" dirty="0"/>
              <a:t>Other respiratory disease</a:t>
            </a:r>
          </a:p>
          <a:p>
            <a:r>
              <a:rPr lang="en-CA" dirty="0"/>
              <a:t>Combinations of these latent variables would lead to four possible latent classes. Of these two (Active TB, Not active TB) were considered relevant and distinguishable with the available tests</a:t>
            </a:r>
          </a:p>
          <a:p>
            <a:pPr lvl="1"/>
            <a:endParaRPr lang="en-CA" dirty="0"/>
          </a:p>
          <a:p>
            <a:r>
              <a:rPr lang="en-CA" dirty="0"/>
              <a:t>Conditional dependence is anticipated between 4 of the tests</a:t>
            </a:r>
          </a:p>
          <a:p>
            <a:endParaRPr lang="en-CA" dirty="0"/>
          </a:p>
          <a:p>
            <a:r>
              <a:rPr lang="en-CA" dirty="0"/>
              <a:t>Covariates Age, HIV and Malnutrition affect model parameters</a:t>
            </a:r>
          </a:p>
          <a:p>
            <a:endParaRPr lang="en-CA" dirty="0"/>
          </a:p>
          <a:p>
            <a:r>
              <a:rPr lang="en-CA" dirty="0"/>
              <a:t>The preferred model was defined at the outset rather than by relying on statistical criteria</a:t>
            </a:r>
          </a:p>
        </p:txBody>
      </p:sp>
    </p:spTree>
    <p:extLst>
      <p:ext uri="{BB962C8B-B14F-4D97-AF65-F5344CB8AC3E}">
        <p14:creationId xmlns:p14="http://schemas.microsoft.com/office/powerpoint/2010/main" val="8781456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Modeling conditional dependence</a:t>
            </a:r>
          </a:p>
        </p:txBody>
      </p:sp>
      <p:sp>
        <p:nvSpPr>
          <p:cNvPr id="3" name="Content Placeholder 2"/>
          <p:cNvSpPr>
            <a:spLocks noGrp="1"/>
          </p:cNvSpPr>
          <p:nvPr>
            <p:ph idx="1"/>
          </p:nvPr>
        </p:nvSpPr>
        <p:spPr/>
        <p:txBody>
          <a:bodyPr>
            <a:normAutofit/>
          </a:bodyPr>
          <a:lstStyle/>
          <a:p>
            <a:r>
              <a:rPr lang="en-CA" dirty="0"/>
              <a:t>Culture, </a:t>
            </a:r>
            <a:r>
              <a:rPr lang="en-CA" dirty="0" err="1"/>
              <a:t>Xpert</a:t>
            </a:r>
            <a:r>
              <a:rPr lang="en-CA" dirty="0"/>
              <a:t> and Smear are all influenced by bacillary load</a:t>
            </a:r>
          </a:p>
          <a:p>
            <a:pPr lvl="1"/>
            <a:r>
              <a:rPr lang="en-CA" dirty="0"/>
              <a:t>They could all be false negative for the same group of children who have a low bacillary load, leading to a high positive dependence</a:t>
            </a:r>
          </a:p>
          <a:p>
            <a:pPr lvl="1"/>
            <a:endParaRPr lang="en-CA" dirty="0"/>
          </a:p>
          <a:p>
            <a:r>
              <a:rPr lang="en-CA" dirty="0"/>
              <a:t>The TST test is expected to be negatively correlated with the severity of infection (which is also affected by the bacillary load)</a:t>
            </a:r>
          </a:p>
          <a:p>
            <a:pPr lvl="1"/>
            <a:endParaRPr lang="en-CA" dirty="0"/>
          </a:p>
        </p:txBody>
      </p:sp>
      <p:sp>
        <p:nvSpPr>
          <p:cNvPr id="4" name="Footer Placeholder 3"/>
          <p:cNvSpPr>
            <a:spLocks noGrp="1"/>
          </p:cNvSpPr>
          <p:nvPr>
            <p:ph type="ftr" sz="quarter" idx="11"/>
          </p:nvPr>
        </p:nvSpPr>
        <p:spPr/>
        <p:txBody>
          <a:bodyPr/>
          <a:lstStyle/>
          <a:p>
            <a:r>
              <a:rPr lang="en-CA"/>
              <a:t>Wang et al, Stats in Med, 2016</a:t>
            </a:r>
          </a:p>
        </p:txBody>
      </p:sp>
    </p:spTree>
    <p:extLst>
      <p:ext uri="{BB962C8B-B14F-4D97-AF65-F5344CB8AC3E}">
        <p14:creationId xmlns:p14="http://schemas.microsoft.com/office/powerpoint/2010/main" val="18497683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Random effect used to model conditional dependence</a:t>
            </a:r>
          </a:p>
        </p:txBody>
      </p:sp>
      <p:pic>
        <p:nvPicPr>
          <p:cNvPr id="4" name="Content Placeholder 3"/>
          <p:cNvPicPr>
            <a:picLocks noGrp="1" noChangeAspect="1"/>
          </p:cNvPicPr>
          <p:nvPr>
            <p:ph idx="1"/>
          </p:nvPr>
        </p:nvPicPr>
        <p:blipFill>
          <a:blip r:embed="rId2" cstate="print"/>
          <a:stretch>
            <a:fillRect/>
          </a:stretch>
        </p:blipFill>
        <p:spPr>
          <a:xfrm>
            <a:off x="1047750" y="2367880"/>
            <a:ext cx="7162799" cy="3581400"/>
          </a:xfrm>
          <a:prstGeom prst="rect">
            <a:avLst/>
          </a:prstGeom>
        </p:spPr>
      </p:pic>
      <p:sp>
        <p:nvSpPr>
          <p:cNvPr id="3" name="TextBox 2"/>
          <p:cNvSpPr txBox="1"/>
          <p:nvPr/>
        </p:nvSpPr>
        <p:spPr>
          <a:xfrm>
            <a:off x="7380312" y="2492896"/>
            <a:ext cx="576064" cy="261610"/>
          </a:xfrm>
          <a:prstGeom prst="rect">
            <a:avLst/>
          </a:prstGeom>
          <a:noFill/>
        </p:spPr>
        <p:txBody>
          <a:bodyPr wrap="square" rtlCol="0">
            <a:spAutoFit/>
          </a:bodyPr>
          <a:lstStyle/>
          <a:p>
            <a:r>
              <a:rPr lang="en-CA" sz="1100" dirty="0"/>
              <a:t>TST</a:t>
            </a:r>
          </a:p>
        </p:txBody>
      </p:sp>
    </p:spTree>
    <p:extLst>
      <p:ext uri="{BB962C8B-B14F-4D97-AF65-F5344CB8AC3E}">
        <p14:creationId xmlns:p14="http://schemas.microsoft.com/office/powerpoint/2010/main" val="34306701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768" y="260648"/>
            <a:ext cx="7406640" cy="1356360"/>
          </a:xfrm>
        </p:spPr>
        <p:txBody>
          <a:bodyPr/>
          <a:lstStyle/>
          <a:p>
            <a:r>
              <a:rPr lang="en-CA" dirty="0"/>
              <a:t>Results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60612772"/>
              </p:ext>
            </p:extLst>
          </p:nvPr>
        </p:nvGraphicFramePr>
        <p:xfrm>
          <a:off x="987136" y="1049482"/>
          <a:ext cx="7401288" cy="5475859"/>
        </p:xfrm>
        <a:graphic>
          <a:graphicData uri="http://schemas.openxmlformats.org/drawingml/2006/table">
            <a:tbl>
              <a:tblPr firstRow="1" firstCol="1" bandRow="1">
                <a:tableStyleId>{3B4B98B0-60AC-42C2-AFA5-B58CD77FA1E5}</a:tableStyleId>
              </a:tblPr>
              <a:tblGrid>
                <a:gridCol w="1234056">
                  <a:extLst>
                    <a:ext uri="{9D8B030D-6E8A-4147-A177-3AD203B41FA5}">
                      <a16:colId xmlns:a16="http://schemas.microsoft.com/office/drawing/2014/main" val="20000"/>
                    </a:ext>
                  </a:extLst>
                </a:gridCol>
                <a:gridCol w="1234056">
                  <a:extLst>
                    <a:ext uri="{9D8B030D-6E8A-4147-A177-3AD203B41FA5}">
                      <a16:colId xmlns:a16="http://schemas.microsoft.com/office/drawing/2014/main" val="20001"/>
                    </a:ext>
                  </a:extLst>
                </a:gridCol>
                <a:gridCol w="1234056">
                  <a:extLst>
                    <a:ext uri="{9D8B030D-6E8A-4147-A177-3AD203B41FA5}">
                      <a16:colId xmlns:a16="http://schemas.microsoft.com/office/drawing/2014/main" val="20002"/>
                    </a:ext>
                  </a:extLst>
                </a:gridCol>
                <a:gridCol w="1233040">
                  <a:extLst>
                    <a:ext uri="{9D8B030D-6E8A-4147-A177-3AD203B41FA5}">
                      <a16:colId xmlns:a16="http://schemas.microsoft.com/office/drawing/2014/main" val="20003"/>
                    </a:ext>
                  </a:extLst>
                </a:gridCol>
                <a:gridCol w="1233040">
                  <a:extLst>
                    <a:ext uri="{9D8B030D-6E8A-4147-A177-3AD203B41FA5}">
                      <a16:colId xmlns:a16="http://schemas.microsoft.com/office/drawing/2014/main" val="20004"/>
                    </a:ext>
                  </a:extLst>
                </a:gridCol>
                <a:gridCol w="1233040">
                  <a:extLst>
                    <a:ext uri="{9D8B030D-6E8A-4147-A177-3AD203B41FA5}">
                      <a16:colId xmlns:a16="http://schemas.microsoft.com/office/drawing/2014/main" val="20005"/>
                    </a:ext>
                  </a:extLst>
                </a:gridCol>
              </a:tblGrid>
              <a:tr h="812537">
                <a:tc gridSpan="2">
                  <a:txBody>
                    <a:bodyPr/>
                    <a:lstStyle/>
                    <a:p>
                      <a:pPr algn="just">
                        <a:lnSpc>
                          <a:spcPct val="115000"/>
                        </a:lnSpc>
                        <a:spcAft>
                          <a:spcPts val="600"/>
                        </a:spcAft>
                        <a:tabLst>
                          <a:tab pos="228600" algn="l"/>
                        </a:tabLst>
                      </a:pPr>
                      <a:r>
                        <a:rPr lang="en-US" sz="1400" dirty="0">
                          <a:effectLst/>
                        </a:rPr>
                        <a:t> </a:t>
                      </a:r>
                      <a:endParaRPr lang="en-CA" sz="1800" dirty="0">
                        <a:effectLst/>
                      </a:endParaRPr>
                    </a:p>
                    <a:p>
                      <a:pPr algn="just">
                        <a:lnSpc>
                          <a:spcPct val="115000"/>
                        </a:lnSpc>
                        <a:spcAft>
                          <a:spcPts val="600"/>
                        </a:spcAft>
                        <a:tabLst>
                          <a:tab pos="228600" algn="l"/>
                        </a:tabLst>
                      </a:pPr>
                      <a:r>
                        <a:rPr lang="en-US" sz="1400" dirty="0">
                          <a:effectLst/>
                        </a:rPr>
                        <a:t> </a:t>
                      </a:r>
                      <a:endParaRPr lang="en-CA" sz="1800" dirty="0">
                        <a:effectLst/>
                        <a:latin typeface="Times New Roman" panose="02020603050405020304" pitchFamily="18" charset="0"/>
                        <a:ea typeface="MS Mincho"/>
                      </a:endParaRPr>
                    </a:p>
                  </a:txBody>
                  <a:tcPr marL="51098" marR="51098" marT="0" marB="0" anchor="ctr"/>
                </a:tc>
                <a:tc hMerge="1">
                  <a:txBody>
                    <a:bodyPr/>
                    <a:lstStyle/>
                    <a:p>
                      <a:pPr algn="just">
                        <a:lnSpc>
                          <a:spcPct val="115000"/>
                        </a:lnSpc>
                        <a:spcAft>
                          <a:spcPts val="600"/>
                        </a:spcAft>
                        <a:tabLst>
                          <a:tab pos="228600" algn="l"/>
                        </a:tabLst>
                      </a:pPr>
                      <a:endParaRPr lang="en-CA" sz="900" dirty="0">
                        <a:effectLst/>
                        <a:latin typeface="Times New Roman" panose="02020603050405020304" pitchFamily="18" charset="0"/>
                        <a:ea typeface="MS Mincho"/>
                      </a:endParaRPr>
                    </a:p>
                  </a:txBody>
                  <a:tcPr marL="51098" marR="51098" marT="0" marB="0" anchor="ctr"/>
                </a:tc>
                <a:tc gridSpan="2">
                  <a:txBody>
                    <a:bodyPr/>
                    <a:lstStyle/>
                    <a:p>
                      <a:pPr algn="ctr">
                        <a:lnSpc>
                          <a:spcPct val="115000"/>
                        </a:lnSpc>
                        <a:spcAft>
                          <a:spcPts val="600"/>
                        </a:spcAft>
                        <a:tabLst>
                          <a:tab pos="228600" algn="l"/>
                        </a:tabLst>
                      </a:pPr>
                      <a:r>
                        <a:rPr lang="en-CA" sz="1400" dirty="0">
                          <a:effectLst/>
                        </a:rPr>
                        <a:t>Conditional Independence</a:t>
                      </a:r>
                      <a:r>
                        <a:rPr lang="en-CA" sz="1400" baseline="0" dirty="0">
                          <a:effectLst/>
                        </a:rPr>
                        <a:t> Model</a:t>
                      </a:r>
                      <a:endParaRPr lang="en-CA" sz="1800" dirty="0">
                        <a:effectLst/>
                      </a:endParaRPr>
                    </a:p>
                    <a:p>
                      <a:pPr algn="ctr">
                        <a:lnSpc>
                          <a:spcPct val="115000"/>
                        </a:lnSpc>
                        <a:spcAft>
                          <a:spcPts val="600"/>
                        </a:spcAft>
                        <a:tabLst>
                          <a:tab pos="228600" algn="l"/>
                        </a:tabLst>
                      </a:pPr>
                      <a:r>
                        <a:rPr lang="en-US" sz="1400" dirty="0">
                          <a:effectLst/>
                        </a:rPr>
                        <a:t> </a:t>
                      </a:r>
                      <a:endParaRPr lang="en-CA" sz="1800" dirty="0">
                        <a:effectLst/>
                        <a:latin typeface="Times New Roman" panose="02020603050405020304" pitchFamily="18" charset="0"/>
                        <a:ea typeface="MS Mincho"/>
                      </a:endParaRPr>
                    </a:p>
                  </a:txBody>
                  <a:tcPr marL="51098" marR="51098" marT="0" marB="0" anchor="ctr"/>
                </a:tc>
                <a:tc hMerge="1">
                  <a:txBody>
                    <a:bodyPr/>
                    <a:lstStyle/>
                    <a:p>
                      <a:pPr algn="ctr">
                        <a:lnSpc>
                          <a:spcPct val="115000"/>
                        </a:lnSpc>
                        <a:spcAft>
                          <a:spcPts val="600"/>
                        </a:spcAft>
                        <a:tabLst>
                          <a:tab pos="228600" algn="l"/>
                        </a:tabLst>
                      </a:pPr>
                      <a:endParaRPr lang="en-CA" sz="900" dirty="0">
                        <a:effectLst/>
                        <a:latin typeface="Times New Roman" panose="02020603050405020304" pitchFamily="18" charset="0"/>
                        <a:ea typeface="MS Mincho"/>
                      </a:endParaRPr>
                    </a:p>
                  </a:txBody>
                  <a:tcPr marL="51098" marR="51098" marT="0" marB="0" anchor="ctr"/>
                </a:tc>
                <a:tc gridSpan="2">
                  <a:txBody>
                    <a:bodyPr/>
                    <a:lstStyle/>
                    <a:p>
                      <a:pPr algn="ctr">
                        <a:lnSpc>
                          <a:spcPct val="115000"/>
                        </a:lnSpc>
                        <a:spcAft>
                          <a:spcPts val="600"/>
                        </a:spcAft>
                        <a:tabLst>
                          <a:tab pos="228600" algn="l"/>
                        </a:tabLst>
                      </a:pPr>
                      <a:r>
                        <a:rPr lang="en-US" sz="1400" dirty="0">
                          <a:effectLst/>
                        </a:rPr>
                        <a:t>Model Adjusting</a:t>
                      </a:r>
                      <a:r>
                        <a:rPr lang="en-US" sz="1400" baseline="0" dirty="0">
                          <a:effectLst/>
                        </a:rPr>
                        <a:t> </a:t>
                      </a:r>
                      <a:br>
                        <a:rPr lang="en-US" sz="1400" baseline="0" dirty="0">
                          <a:effectLst/>
                        </a:rPr>
                      </a:br>
                      <a:r>
                        <a:rPr lang="en-US" sz="1400" baseline="0" dirty="0">
                          <a:effectLst/>
                        </a:rPr>
                        <a:t>for conditional dependence</a:t>
                      </a:r>
                      <a:endParaRPr lang="en-CA" sz="1800" dirty="0">
                        <a:effectLst/>
                      </a:endParaRPr>
                    </a:p>
                    <a:p>
                      <a:pPr algn="ctr">
                        <a:lnSpc>
                          <a:spcPct val="115000"/>
                        </a:lnSpc>
                        <a:spcAft>
                          <a:spcPts val="600"/>
                        </a:spcAft>
                        <a:tabLst>
                          <a:tab pos="228600" algn="l"/>
                        </a:tabLst>
                      </a:pPr>
                      <a:r>
                        <a:rPr lang="en-US" sz="1400" dirty="0">
                          <a:effectLst/>
                        </a:rPr>
                        <a:t> </a:t>
                      </a:r>
                      <a:endParaRPr lang="en-CA" sz="1800" dirty="0">
                        <a:effectLst/>
                        <a:latin typeface="Times New Roman" panose="02020603050405020304" pitchFamily="18" charset="0"/>
                        <a:ea typeface="MS Mincho"/>
                      </a:endParaRPr>
                    </a:p>
                  </a:txBody>
                  <a:tcPr marL="51098" marR="51098" marT="0" marB="0" anchor="ctr"/>
                </a:tc>
                <a:tc hMerge="1">
                  <a:txBody>
                    <a:bodyPr/>
                    <a:lstStyle/>
                    <a:p>
                      <a:pPr algn="ctr">
                        <a:lnSpc>
                          <a:spcPct val="115000"/>
                        </a:lnSpc>
                        <a:spcAft>
                          <a:spcPts val="600"/>
                        </a:spcAft>
                        <a:tabLst>
                          <a:tab pos="228600" algn="l"/>
                        </a:tabLst>
                      </a:pPr>
                      <a:endParaRPr lang="en-CA" sz="900" dirty="0">
                        <a:effectLst/>
                        <a:latin typeface="Times New Roman" panose="02020603050405020304" pitchFamily="18" charset="0"/>
                        <a:ea typeface="MS Mincho"/>
                      </a:endParaRPr>
                    </a:p>
                  </a:txBody>
                  <a:tcPr marL="51098" marR="51098" marT="0" marB="0"/>
                </a:tc>
                <a:extLst>
                  <a:ext uri="{0D108BD9-81ED-4DB2-BD59-A6C34878D82A}">
                    <a16:rowId xmlns:a16="http://schemas.microsoft.com/office/drawing/2014/main" val="10000"/>
                  </a:ext>
                </a:extLst>
              </a:tr>
              <a:tr h="736314">
                <a:tc gridSpan="2">
                  <a:txBody>
                    <a:bodyPr/>
                    <a:lstStyle/>
                    <a:p>
                      <a:pPr>
                        <a:lnSpc>
                          <a:spcPct val="115000"/>
                        </a:lnSpc>
                        <a:spcAft>
                          <a:spcPts val="600"/>
                        </a:spcAft>
                        <a:tabLst>
                          <a:tab pos="228600" algn="l"/>
                        </a:tabLst>
                      </a:pPr>
                      <a:r>
                        <a:rPr lang="en-US" sz="1400">
                          <a:effectLst/>
                        </a:rPr>
                        <a:t>Test and Parameter</a:t>
                      </a:r>
                      <a:endParaRPr lang="en-CA" sz="1800">
                        <a:effectLst/>
                        <a:latin typeface="Times New Roman" panose="02020603050405020304" pitchFamily="18" charset="0"/>
                        <a:ea typeface="MS Mincho"/>
                      </a:endParaRPr>
                    </a:p>
                  </a:txBody>
                  <a:tcPr marL="51098" marR="51098" marT="0" marB="0"/>
                </a:tc>
                <a:tc hMerge="1">
                  <a:txBody>
                    <a:bodyPr/>
                    <a:lstStyle/>
                    <a:p>
                      <a:endParaRPr lang="en-CA"/>
                    </a:p>
                  </a:txBody>
                  <a:tcPr/>
                </a:tc>
                <a:tc>
                  <a:txBody>
                    <a:bodyPr/>
                    <a:lstStyle/>
                    <a:p>
                      <a:pPr algn="ctr">
                        <a:lnSpc>
                          <a:spcPct val="115000"/>
                        </a:lnSpc>
                        <a:spcAft>
                          <a:spcPts val="600"/>
                        </a:spcAft>
                        <a:tabLst>
                          <a:tab pos="228600" algn="l"/>
                        </a:tabLst>
                      </a:pPr>
                      <a:r>
                        <a:rPr lang="en-US" sz="1400" dirty="0">
                          <a:effectLst/>
                        </a:rPr>
                        <a:t>Posterior Median Estimate</a:t>
                      </a:r>
                      <a:endParaRPr lang="en-CA" sz="1800" dirty="0">
                        <a:effectLst/>
                        <a:latin typeface="Times New Roman" panose="02020603050405020304" pitchFamily="18" charset="0"/>
                        <a:ea typeface="MS Mincho"/>
                      </a:endParaRPr>
                    </a:p>
                  </a:txBody>
                  <a:tcPr marL="51098" marR="51098" marT="0" marB="0"/>
                </a:tc>
                <a:tc>
                  <a:txBody>
                    <a:bodyPr/>
                    <a:lstStyle/>
                    <a:p>
                      <a:pPr algn="ctr">
                        <a:lnSpc>
                          <a:spcPct val="115000"/>
                        </a:lnSpc>
                        <a:spcAft>
                          <a:spcPts val="600"/>
                        </a:spcAft>
                        <a:tabLst>
                          <a:tab pos="228600" algn="l"/>
                        </a:tabLst>
                      </a:pPr>
                      <a:r>
                        <a:rPr lang="en-US" sz="1400">
                          <a:effectLst/>
                        </a:rPr>
                        <a:t>95% CrI</a:t>
                      </a:r>
                      <a:endParaRPr lang="en-CA" sz="1800">
                        <a:effectLst/>
                        <a:latin typeface="Times New Roman" panose="02020603050405020304" pitchFamily="18" charset="0"/>
                        <a:ea typeface="MS Mincho"/>
                      </a:endParaRPr>
                    </a:p>
                  </a:txBody>
                  <a:tcPr marL="51098" marR="51098" marT="0" marB="0"/>
                </a:tc>
                <a:tc>
                  <a:txBody>
                    <a:bodyPr/>
                    <a:lstStyle/>
                    <a:p>
                      <a:pPr algn="ctr">
                        <a:lnSpc>
                          <a:spcPct val="115000"/>
                        </a:lnSpc>
                        <a:spcAft>
                          <a:spcPts val="600"/>
                        </a:spcAft>
                        <a:tabLst>
                          <a:tab pos="228600" algn="l"/>
                        </a:tabLst>
                      </a:pPr>
                      <a:r>
                        <a:rPr lang="en-US" sz="1400">
                          <a:effectLst/>
                        </a:rPr>
                        <a:t>Posterior Median Estimate</a:t>
                      </a:r>
                      <a:endParaRPr lang="en-CA" sz="1800">
                        <a:effectLst/>
                        <a:latin typeface="Times New Roman" panose="02020603050405020304" pitchFamily="18" charset="0"/>
                        <a:ea typeface="MS Mincho"/>
                      </a:endParaRPr>
                    </a:p>
                  </a:txBody>
                  <a:tcPr marL="51098" marR="51098" marT="0" marB="0"/>
                </a:tc>
                <a:tc>
                  <a:txBody>
                    <a:bodyPr/>
                    <a:lstStyle/>
                    <a:p>
                      <a:pPr algn="ctr">
                        <a:lnSpc>
                          <a:spcPct val="115000"/>
                        </a:lnSpc>
                        <a:spcAft>
                          <a:spcPts val="600"/>
                        </a:spcAft>
                        <a:tabLst>
                          <a:tab pos="228600" algn="l"/>
                        </a:tabLst>
                      </a:pPr>
                      <a:r>
                        <a:rPr lang="en-US" sz="1400">
                          <a:effectLst/>
                        </a:rPr>
                        <a:t>95% CrI</a:t>
                      </a:r>
                      <a:endParaRPr lang="en-CA" sz="1800">
                        <a:effectLst/>
                        <a:latin typeface="Times New Roman" panose="02020603050405020304" pitchFamily="18" charset="0"/>
                        <a:ea typeface="MS Mincho"/>
                      </a:endParaRPr>
                    </a:p>
                  </a:txBody>
                  <a:tcPr marL="51098" marR="51098" marT="0" marB="0"/>
                </a:tc>
                <a:extLst>
                  <a:ext uri="{0D108BD9-81ED-4DB2-BD59-A6C34878D82A}">
                    <a16:rowId xmlns:a16="http://schemas.microsoft.com/office/drawing/2014/main" val="10001"/>
                  </a:ext>
                </a:extLst>
              </a:tr>
              <a:tr h="245438">
                <a:tc gridSpan="2">
                  <a:txBody>
                    <a:bodyPr/>
                    <a:lstStyle/>
                    <a:p>
                      <a:pPr>
                        <a:lnSpc>
                          <a:spcPct val="115000"/>
                        </a:lnSpc>
                        <a:spcAft>
                          <a:spcPts val="600"/>
                        </a:spcAft>
                        <a:tabLst>
                          <a:tab pos="228600" algn="l"/>
                        </a:tabLst>
                      </a:pPr>
                      <a:r>
                        <a:rPr lang="en-US" sz="1400">
                          <a:effectLst/>
                        </a:rPr>
                        <a:t>CPTB Prevalence</a:t>
                      </a:r>
                      <a:endParaRPr lang="en-CA" sz="1800">
                        <a:effectLst/>
                        <a:latin typeface="Times New Roman" panose="02020603050405020304" pitchFamily="18" charset="0"/>
                        <a:ea typeface="MS Mincho"/>
                      </a:endParaRPr>
                    </a:p>
                  </a:txBody>
                  <a:tcPr marL="51098" marR="51098" marT="0" marB="0" anchor="ctr"/>
                </a:tc>
                <a:tc hMerge="1">
                  <a:txBody>
                    <a:bodyPr/>
                    <a:lstStyle/>
                    <a:p>
                      <a:endParaRPr lang="en-CA"/>
                    </a:p>
                  </a:txBody>
                  <a:tcPr/>
                </a:tc>
                <a:tc>
                  <a:txBody>
                    <a:bodyPr/>
                    <a:lstStyle/>
                    <a:p>
                      <a:pPr algn="ctr">
                        <a:lnSpc>
                          <a:spcPct val="115000"/>
                        </a:lnSpc>
                        <a:spcAft>
                          <a:spcPts val="600"/>
                        </a:spcAft>
                        <a:tabLst>
                          <a:tab pos="228600" algn="l"/>
                        </a:tabLst>
                      </a:pPr>
                      <a:r>
                        <a:rPr lang="en-US" sz="1400">
                          <a:effectLst/>
                        </a:rPr>
                        <a:t>16.6</a:t>
                      </a:r>
                      <a:endParaRPr lang="en-CA" sz="1800">
                        <a:effectLst/>
                        <a:latin typeface="Times New Roman" panose="02020603050405020304" pitchFamily="18" charset="0"/>
                        <a:ea typeface="MS Mincho"/>
                      </a:endParaRPr>
                    </a:p>
                  </a:txBody>
                  <a:tcPr marL="51098" marR="51098" marT="0" marB="0" anchor="ctr"/>
                </a:tc>
                <a:tc>
                  <a:txBody>
                    <a:bodyPr/>
                    <a:lstStyle/>
                    <a:p>
                      <a:pPr algn="ctr">
                        <a:lnSpc>
                          <a:spcPct val="115000"/>
                        </a:lnSpc>
                        <a:spcAft>
                          <a:spcPts val="600"/>
                        </a:spcAft>
                        <a:tabLst>
                          <a:tab pos="228600" algn="l"/>
                        </a:tabLst>
                      </a:pPr>
                      <a:r>
                        <a:rPr lang="en-US" sz="1400">
                          <a:effectLst/>
                        </a:rPr>
                        <a:t>15.6 – 18.0</a:t>
                      </a:r>
                      <a:endParaRPr lang="en-CA" sz="1800">
                        <a:effectLst/>
                        <a:latin typeface="Times New Roman" panose="02020603050405020304" pitchFamily="18" charset="0"/>
                        <a:ea typeface="MS Mincho"/>
                      </a:endParaRPr>
                    </a:p>
                  </a:txBody>
                  <a:tcPr marL="51098" marR="51098" marT="0" marB="0" anchor="ctr"/>
                </a:tc>
                <a:tc>
                  <a:txBody>
                    <a:bodyPr/>
                    <a:lstStyle/>
                    <a:p>
                      <a:pPr algn="ctr">
                        <a:lnSpc>
                          <a:spcPct val="115000"/>
                        </a:lnSpc>
                        <a:spcAft>
                          <a:spcPts val="600"/>
                        </a:spcAft>
                        <a:tabLst>
                          <a:tab pos="228600" algn="l"/>
                        </a:tabLst>
                      </a:pPr>
                      <a:r>
                        <a:rPr lang="en-US" sz="1400">
                          <a:effectLst/>
                        </a:rPr>
                        <a:t>26.7</a:t>
                      </a:r>
                      <a:endParaRPr lang="en-CA" sz="1800">
                        <a:effectLst/>
                        <a:latin typeface="Times New Roman" panose="02020603050405020304" pitchFamily="18" charset="0"/>
                        <a:ea typeface="MS Mincho"/>
                      </a:endParaRPr>
                    </a:p>
                  </a:txBody>
                  <a:tcPr marL="51098" marR="51098" marT="0" marB="0" anchor="ctr"/>
                </a:tc>
                <a:tc>
                  <a:txBody>
                    <a:bodyPr/>
                    <a:lstStyle/>
                    <a:p>
                      <a:pPr algn="ctr">
                        <a:lnSpc>
                          <a:spcPct val="115000"/>
                        </a:lnSpc>
                        <a:spcAft>
                          <a:spcPts val="600"/>
                        </a:spcAft>
                        <a:tabLst>
                          <a:tab pos="228600" algn="l"/>
                        </a:tabLst>
                      </a:pPr>
                      <a:r>
                        <a:rPr lang="en-US" sz="1400">
                          <a:effectLst/>
                        </a:rPr>
                        <a:t>20.8 – 35.2</a:t>
                      </a:r>
                      <a:endParaRPr lang="en-CA" sz="1800">
                        <a:effectLst/>
                        <a:latin typeface="Times New Roman" panose="02020603050405020304" pitchFamily="18" charset="0"/>
                        <a:ea typeface="MS Mincho"/>
                      </a:endParaRPr>
                    </a:p>
                  </a:txBody>
                  <a:tcPr marL="51098" marR="51098" marT="0" marB="0" anchor="ctr"/>
                </a:tc>
                <a:extLst>
                  <a:ext uri="{0D108BD9-81ED-4DB2-BD59-A6C34878D82A}">
                    <a16:rowId xmlns:a16="http://schemas.microsoft.com/office/drawing/2014/main" val="10002"/>
                  </a:ext>
                </a:extLst>
              </a:tr>
              <a:tr h="245438">
                <a:tc gridSpan="2">
                  <a:txBody>
                    <a:bodyPr/>
                    <a:lstStyle/>
                    <a:p>
                      <a:pPr>
                        <a:lnSpc>
                          <a:spcPct val="115000"/>
                        </a:lnSpc>
                        <a:spcAft>
                          <a:spcPts val="600"/>
                        </a:spcAft>
                        <a:tabLst>
                          <a:tab pos="228600" algn="l"/>
                        </a:tabLst>
                      </a:pPr>
                      <a:r>
                        <a:rPr lang="en-US" sz="1400">
                          <a:effectLst/>
                        </a:rPr>
                        <a:t>Culture</a:t>
                      </a:r>
                      <a:endParaRPr lang="en-CA" sz="1800">
                        <a:effectLst/>
                        <a:latin typeface="Times New Roman" panose="02020603050405020304" pitchFamily="18" charset="0"/>
                        <a:ea typeface="MS Mincho"/>
                      </a:endParaRPr>
                    </a:p>
                  </a:txBody>
                  <a:tcPr marL="51098" marR="51098" marT="0" marB="0" anchor="ctr"/>
                </a:tc>
                <a:tc hMerge="1">
                  <a:txBody>
                    <a:bodyPr/>
                    <a:lstStyle/>
                    <a:p>
                      <a:endParaRPr lang="en-CA"/>
                    </a:p>
                  </a:txBody>
                  <a:tcPr/>
                </a:tc>
                <a:tc>
                  <a:txBody>
                    <a:bodyPr/>
                    <a:lstStyle/>
                    <a:p>
                      <a:pPr algn="ctr">
                        <a:lnSpc>
                          <a:spcPct val="115000"/>
                        </a:lnSpc>
                        <a:spcAft>
                          <a:spcPts val="600"/>
                        </a:spcAft>
                        <a:tabLst>
                          <a:tab pos="228600" algn="l"/>
                        </a:tabLst>
                      </a:pPr>
                      <a:r>
                        <a:rPr lang="en-US" sz="1400">
                          <a:effectLst/>
                        </a:rPr>
                        <a:t> </a:t>
                      </a:r>
                      <a:endParaRPr lang="en-CA" sz="1800">
                        <a:effectLst/>
                        <a:latin typeface="Times New Roman" panose="02020603050405020304" pitchFamily="18" charset="0"/>
                        <a:ea typeface="MS Mincho"/>
                      </a:endParaRPr>
                    </a:p>
                  </a:txBody>
                  <a:tcPr marL="51098" marR="51098" marT="0" marB="0" anchor="ctr"/>
                </a:tc>
                <a:tc>
                  <a:txBody>
                    <a:bodyPr/>
                    <a:lstStyle/>
                    <a:p>
                      <a:pPr algn="ctr">
                        <a:lnSpc>
                          <a:spcPct val="115000"/>
                        </a:lnSpc>
                        <a:spcAft>
                          <a:spcPts val="600"/>
                        </a:spcAft>
                        <a:tabLst>
                          <a:tab pos="228600" algn="l"/>
                        </a:tabLst>
                      </a:pPr>
                      <a:r>
                        <a:rPr lang="en-US" sz="1400">
                          <a:effectLst/>
                        </a:rPr>
                        <a:t> </a:t>
                      </a:r>
                      <a:endParaRPr lang="en-CA" sz="1800">
                        <a:effectLst/>
                        <a:latin typeface="Times New Roman" panose="02020603050405020304" pitchFamily="18" charset="0"/>
                        <a:ea typeface="MS Mincho"/>
                      </a:endParaRPr>
                    </a:p>
                  </a:txBody>
                  <a:tcPr marL="51098" marR="51098" marT="0" marB="0" anchor="ctr"/>
                </a:tc>
                <a:tc>
                  <a:txBody>
                    <a:bodyPr/>
                    <a:lstStyle/>
                    <a:p>
                      <a:pPr algn="ctr">
                        <a:lnSpc>
                          <a:spcPct val="115000"/>
                        </a:lnSpc>
                        <a:spcAft>
                          <a:spcPts val="600"/>
                        </a:spcAft>
                        <a:tabLst>
                          <a:tab pos="228600" algn="l"/>
                        </a:tabLst>
                      </a:pPr>
                      <a:r>
                        <a:rPr lang="en-US" sz="1400">
                          <a:effectLst/>
                        </a:rPr>
                        <a:t> </a:t>
                      </a:r>
                      <a:endParaRPr lang="en-CA" sz="1800">
                        <a:effectLst/>
                        <a:latin typeface="Times New Roman" panose="02020603050405020304" pitchFamily="18" charset="0"/>
                        <a:ea typeface="MS Mincho"/>
                      </a:endParaRPr>
                    </a:p>
                  </a:txBody>
                  <a:tcPr marL="51098" marR="51098" marT="0" marB="0" anchor="ctr"/>
                </a:tc>
                <a:tc>
                  <a:txBody>
                    <a:bodyPr/>
                    <a:lstStyle/>
                    <a:p>
                      <a:pPr algn="ctr">
                        <a:lnSpc>
                          <a:spcPct val="115000"/>
                        </a:lnSpc>
                        <a:spcAft>
                          <a:spcPts val="600"/>
                        </a:spcAft>
                        <a:tabLst>
                          <a:tab pos="228600" algn="l"/>
                        </a:tabLst>
                      </a:pPr>
                      <a:r>
                        <a:rPr lang="en-US" sz="1400">
                          <a:effectLst/>
                        </a:rPr>
                        <a:t> </a:t>
                      </a:r>
                      <a:endParaRPr lang="en-CA" sz="1800">
                        <a:effectLst/>
                        <a:latin typeface="Times New Roman" panose="02020603050405020304" pitchFamily="18" charset="0"/>
                        <a:ea typeface="MS Mincho"/>
                      </a:endParaRPr>
                    </a:p>
                  </a:txBody>
                  <a:tcPr marL="51098" marR="51098" marT="0" marB="0" anchor="ctr"/>
                </a:tc>
                <a:extLst>
                  <a:ext uri="{0D108BD9-81ED-4DB2-BD59-A6C34878D82A}">
                    <a16:rowId xmlns:a16="http://schemas.microsoft.com/office/drawing/2014/main" val="10003"/>
                  </a:ext>
                </a:extLst>
              </a:tr>
              <a:tr h="245438">
                <a:tc>
                  <a:txBody>
                    <a:bodyPr/>
                    <a:lstStyle/>
                    <a:p>
                      <a:pPr>
                        <a:lnSpc>
                          <a:spcPct val="115000"/>
                        </a:lnSpc>
                        <a:spcAft>
                          <a:spcPts val="600"/>
                        </a:spcAft>
                        <a:tabLst>
                          <a:tab pos="228600" algn="l"/>
                        </a:tabLst>
                      </a:pPr>
                      <a:r>
                        <a:rPr lang="en-US" sz="1400">
                          <a:effectLst/>
                        </a:rPr>
                        <a:t> </a:t>
                      </a:r>
                      <a:endParaRPr lang="en-CA" sz="1800">
                        <a:effectLst/>
                        <a:latin typeface="Times New Roman" panose="02020603050405020304" pitchFamily="18" charset="0"/>
                        <a:ea typeface="MS Mincho"/>
                      </a:endParaRPr>
                    </a:p>
                  </a:txBody>
                  <a:tcPr marL="51098" marR="51098" marT="0" marB="0" anchor="ctr"/>
                </a:tc>
                <a:tc>
                  <a:txBody>
                    <a:bodyPr/>
                    <a:lstStyle/>
                    <a:p>
                      <a:pPr>
                        <a:lnSpc>
                          <a:spcPct val="115000"/>
                        </a:lnSpc>
                        <a:spcAft>
                          <a:spcPts val="600"/>
                        </a:spcAft>
                        <a:tabLst>
                          <a:tab pos="228600" algn="l"/>
                        </a:tabLst>
                      </a:pPr>
                      <a:r>
                        <a:rPr lang="en-US" sz="1400">
                          <a:effectLst/>
                        </a:rPr>
                        <a:t>Sensitivity</a:t>
                      </a:r>
                      <a:endParaRPr lang="en-CA" sz="1800">
                        <a:effectLst/>
                        <a:latin typeface="Times New Roman" panose="02020603050405020304" pitchFamily="18" charset="0"/>
                        <a:ea typeface="MS Mincho"/>
                      </a:endParaRPr>
                    </a:p>
                  </a:txBody>
                  <a:tcPr marL="51098" marR="51098" marT="0" marB="0" anchor="ctr"/>
                </a:tc>
                <a:tc>
                  <a:txBody>
                    <a:bodyPr/>
                    <a:lstStyle/>
                    <a:p>
                      <a:pPr algn="ctr">
                        <a:lnSpc>
                          <a:spcPct val="115000"/>
                        </a:lnSpc>
                        <a:spcAft>
                          <a:spcPts val="600"/>
                        </a:spcAft>
                        <a:tabLst>
                          <a:tab pos="228600" algn="l"/>
                        </a:tabLst>
                      </a:pPr>
                      <a:r>
                        <a:rPr lang="en-US" sz="1400">
                          <a:effectLst/>
                        </a:rPr>
                        <a:t>96.7</a:t>
                      </a:r>
                      <a:endParaRPr lang="en-CA" sz="1800">
                        <a:effectLst/>
                        <a:latin typeface="Times New Roman" panose="02020603050405020304" pitchFamily="18" charset="0"/>
                        <a:ea typeface="MS Mincho"/>
                      </a:endParaRPr>
                    </a:p>
                  </a:txBody>
                  <a:tcPr marL="51098" marR="51098" marT="0" marB="0" anchor="ctr"/>
                </a:tc>
                <a:tc>
                  <a:txBody>
                    <a:bodyPr/>
                    <a:lstStyle/>
                    <a:p>
                      <a:pPr algn="ctr">
                        <a:lnSpc>
                          <a:spcPct val="115000"/>
                        </a:lnSpc>
                        <a:spcAft>
                          <a:spcPts val="600"/>
                        </a:spcAft>
                        <a:tabLst>
                          <a:tab pos="228600" algn="l"/>
                        </a:tabLst>
                      </a:pPr>
                      <a:r>
                        <a:rPr lang="en-US" sz="1400">
                          <a:effectLst/>
                        </a:rPr>
                        <a:t>87.8 – 99.8</a:t>
                      </a:r>
                      <a:endParaRPr lang="en-CA" sz="1800">
                        <a:effectLst/>
                        <a:latin typeface="Times New Roman" panose="02020603050405020304" pitchFamily="18" charset="0"/>
                        <a:ea typeface="MS Mincho"/>
                      </a:endParaRPr>
                    </a:p>
                  </a:txBody>
                  <a:tcPr marL="51098" marR="51098" marT="0" marB="0" anchor="ctr"/>
                </a:tc>
                <a:tc>
                  <a:txBody>
                    <a:bodyPr/>
                    <a:lstStyle/>
                    <a:p>
                      <a:pPr algn="ctr">
                        <a:lnSpc>
                          <a:spcPct val="115000"/>
                        </a:lnSpc>
                        <a:spcAft>
                          <a:spcPts val="600"/>
                        </a:spcAft>
                        <a:tabLst>
                          <a:tab pos="228600" algn="l"/>
                        </a:tabLst>
                      </a:pPr>
                      <a:r>
                        <a:rPr lang="en-US" sz="1400">
                          <a:effectLst/>
                        </a:rPr>
                        <a:t>60.0</a:t>
                      </a:r>
                      <a:endParaRPr lang="en-CA" sz="1800">
                        <a:effectLst/>
                        <a:latin typeface="Times New Roman" panose="02020603050405020304" pitchFamily="18" charset="0"/>
                        <a:ea typeface="MS Mincho"/>
                      </a:endParaRPr>
                    </a:p>
                  </a:txBody>
                  <a:tcPr marL="51098" marR="51098" marT="0" marB="0" anchor="ctr"/>
                </a:tc>
                <a:tc>
                  <a:txBody>
                    <a:bodyPr/>
                    <a:lstStyle/>
                    <a:p>
                      <a:pPr algn="ctr">
                        <a:lnSpc>
                          <a:spcPct val="115000"/>
                        </a:lnSpc>
                        <a:spcAft>
                          <a:spcPts val="600"/>
                        </a:spcAft>
                        <a:tabLst>
                          <a:tab pos="228600" algn="l"/>
                        </a:tabLst>
                      </a:pPr>
                      <a:r>
                        <a:rPr lang="en-US" sz="1400">
                          <a:effectLst/>
                        </a:rPr>
                        <a:t>45.7 – 75.5</a:t>
                      </a:r>
                      <a:endParaRPr lang="en-CA" sz="1800">
                        <a:effectLst/>
                        <a:latin typeface="Times New Roman" panose="02020603050405020304" pitchFamily="18" charset="0"/>
                        <a:ea typeface="MS Mincho"/>
                      </a:endParaRPr>
                    </a:p>
                  </a:txBody>
                  <a:tcPr marL="51098" marR="51098" marT="0" marB="0" anchor="ctr"/>
                </a:tc>
                <a:extLst>
                  <a:ext uri="{0D108BD9-81ED-4DB2-BD59-A6C34878D82A}">
                    <a16:rowId xmlns:a16="http://schemas.microsoft.com/office/drawing/2014/main" val="10004"/>
                  </a:ext>
                </a:extLst>
              </a:tr>
              <a:tr h="245438">
                <a:tc>
                  <a:txBody>
                    <a:bodyPr/>
                    <a:lstStyle/>
                    <a:p>
                      <a:pPr>
                        <a:lnSpc>
                          <a:spcPct val="115000"/>
                        </a:lnSpc>
                        <a:spcAft>
                          <a:spcPts val="600"/>
                        </a:spcAft>
                        <a:tabLst>
                          <a:tab pos="228600" algn="l"/>
                        </a:tabLst>
                      </a:pPr>
                      <a:r>
                        <a:rPr lang="en-US" sz="1400">
                          <a:effectLst/>
                        </a:rPr>
                        <a:t> </a:t>
                      </a:r>
                      <a:endParaRPr lang="en-CA" sz="1800">
                        <a:effectLst/>
                        <a:latin typeface="Times New Roman" panose="02020603050405020304" pitchFamily="18" charset="0"/>
                        <a:ea typeface="MS Mincho"/>
                      </a:endParaRPr>
                    </a:p>
                  </a:txBody>
                  <a:tcPr marL="51098" marR="51098" marT="0" marB="0" anchor="ctr"/>
                </a:tc>
                <a:tc>
                  <a:txBody>
                    <a:bodyPr/>
                    <a:lstStyle/>
                    <a:p>
                      <a:pPr>
                        <a:lnSpc>
                          <a:spcPct val="115000"/>
                        </a:lnSpc>
                        <a:spcAft>
                          <a:spcPts val="600"/>
                        </a:spcAft>
                        <a:tabLst>
                          <a:tab pos="228600" algn="l"/>
                        </a:tabLst>
                      </a:pPr>
                      <a:r>
                        <a:rPr lang="en-US" sz="1400">
                          <a:effectLst/>
                        </a:rPr>
                        <a:t>Specificity</a:t>
                      </a:r>
                      <a:endParaRPr lang="en-CA" sz="1800">
                        <a:effectLst/>
                        <a:latin typeface="Times New Roman" panose="02020603050405020304" pitchFamily="18" charset="0"/>
                        <a:ea typeface="MS Mincho"/>
                      </a:endParaRPr>
                    </a:p>
                  </a:txBody>
                  <a:tcPr marL="51098" marR="51098" marT="0" marB="0" anchor="ctr"/>
                </a:tc>
                <a:tc>
                  <a:txBody>
                    <a:bodyPr/>
                    <a:lstStyle/>
                    <a:p>
                      <a:pPr algn="ctr">
                        <a:lnSpc>
                          <a:spcPct val="115000"/>
                        </a:lnSpc>
                        <a:spcAft>
                          <a:spcPts val="600"/>
                        </a:spcAft>
                        <a:tabLst>
                          <a:tab pos="228600" algn="l"/>
                        </a:tabLst>
                      </a:pPr>
                      <a:r>
                        <a:rPr lang="en-US" sz="1400">
                          <a:effectLst/>
                        </a:rPr>
                        <a:t>99.8</a:t>
                      </a:r>
                      <a:endParaRPr lang="en-CA" sz="1800">
                        <a:effectLst/>
                        <a:latin typeface="Times New Roman" panose="02020603050405020304" pitchFamily="18" charset="0"/>
                        <a:ea typeface="MS Mincho"/>
                      </a:endParaRPr>
                    </a:p>
                  </a:txBody>
                  <a:tcPr marL="51098" marR="51098" marT="0" marB="0" anchor="ctr"/>
                </a:tc>
                <a:tc>
                  <a:txBody>
                    <a:bodyPr/>
                    <a:lstStyle/>
                    <a:p>
                      <a:pPr algn="ctr">
                        <a:lnSpc>
                          <a:spcPct val="115000"/>
                        </a:lnSpc>
                        <a:spcAft>
                          <a:spcPts val="600"/>
                        </a:spcAft>
                        <a:tabLst>
                          <a:tab pos="228600" algn="l"/>
                        </a:tabLst>
                      </a:pPr>
                      <a:r>
                        <a:rPr lang="en-US" sz="1400">
                          <a:effectLst/>
                        </a:rPr>
                        <a:t>98.9 –100.0</a:t>
                      </a:r>
                      <a:endParaRPr lang="en-CA" sz="1800">
                        <a:effectLst/>
                        <a:latin typeface="Times New Roman" panose="02020603050405020304" pitchFamily="18" charset="0"/>
                        <a:ea typeface="MS Mincho"/>
                      </a:endParaRPr>
                    </a:p>
                  </a:txBody>
                  <a:tcPr marL="51098" marR="51098" marT="0" marB="0" anchor="ctr"/>
                </a:tc>
                <a:tc>
                  <a:txBody>
                    <a:bodyPr/>
                    <a:lstStyle/>
                    <a:p>
                      <a:pPr algn="ctr">
                        <a:lnSpc>
                          <a:spcPct val="115000"/>
                        </a:lnSpc>
                        <a:spcAft>
                          <a:spcPts val="600"/>
                        </a:spcAft>
                        <a:tabLst>
                          <a:tab pos="228600" algn="l"/>
                        </a:tabLst>
                      </a:pPr>
                      <a:r>
                        <a:rPr lang="en-US" sz="1400">
                          <a:effectLst/>
                        </a:rPr>
                        <a:t>99.6</a:t>
                      </a:r>
                      <a:endParaRPr lang="en-CA" sz="1800">
                        <a:effectLst/>
                        <a:latin typeface="Times New Roman" panose="02020603050405020304" pitchFamily="18" charset="0"/>
                        <a:ea typeface="MS Mincho"/>
                      </a:endParaRPr>
                    </a:p>
                  </a:txBody>
                  <a:tcPr marL="51098" marR="51098" marT="0" marB="0" anchor="ctr"/>
                </a:tc>
                <a:tc>
                  <a:txBody>
                    <a:bodyPr/>
                    <a:lstStyle/>
                    <a:p>
                      <a:pPr algn="ctr">
                        <a:lnSpc>
                          <a:spcPct val="115000"/>
                        </a:lnSpc>
                        <a:spcAft>
                          <a:spcPts val="600"/>
                        </a:spcAft>
                        <a:tabLst>
                          <a:tab pos="228600" algn="l"/>
                        </a:tabLst>
                      </a:pPr>
                      <a:r>
                        <a:rPr lang="en-US" sz="1400">
                          <a:effectLst/>
                        </a:rPr>
                        <a:t>98.7 –100.0</a:t>
                      </a:r>
                      <a:endParaRPr lang="en-CA" sz="1800">
                        <a:effectLst/>
                        <a:latin typeface="Times New Roman" panose="02020603050405020304" pitchFamily="18" charset="0"/>
                        <a:ea typeface="MS Mincho"/>
                      </a:endParaRPr>
                    </a:p>
                  </a:txBody>
                  <a:tcPr marL="51098" marR="51098" marT="0" marB="0" anchor="ctr"/>
                </a:tc>
                <a:extLst>
                  <a:ext uri="{0D108BD9-81ED-4DB2-BD59-A6C34878D82A}">
                    <a16:rowId xmlns:a16="http://schemas.microsoft.com/office/drawing/2014/main" val="10005"/>
                  </a:ext>
                </a:extLst>
              </a:tr>
              <a:tr h="245438">
                <a:tc gridSpan="2">
                  <a:txBody>
                    <a:bodyPr/>
                    <a:lstStyle/>
                    <a:p>
                      <a:pPr>
                        <a:lnSpc>
                          <a:spcPct val="115000"/>
                        </a:lnSpc>
                        <a:spcAft>
                          <a:spcPts val="600"/>
                        </a:spcAft>
                        <a:tabLst>
                          <a:tab pos="228600" algn="l"/>
                        </a:tabLst>
                      </a:pPr>
                      <a:r>
                        <a:rPr lang="en-US" sz="1400">
                          <a:effectLst/>
                        </a:rPr>
                        <a:t>Xpert</a:t>
                      </a:r>
                      <a:endParaRPr lang="en-CA" sz="1800">
                        <a:effectLst/>
                        <a:latin typeface="Times New Roman" panose="02020603050405020304" pitchFamily="18" charset="0"/>
                        <a:ea typeface="MS Mincho"/>
                      </a:endParaRPr>
                    </a:p>
                  </a:txBody>
                  <a:tcPr marL="51098" marR="51098" marT="0" marB="0" anchor="ctr"/>
                </a:tc>
                <a:tc hMerge="1">
                  <a:txBody>
                    <a:bodyPr/>
                    <a:lstStyle/>
                    <a:p>
                      <a:endParaRPr lang="en-CA"/>
                    </a:p>
                  </a:txBody>
                  <a:tcPr/>
                </a:tc>
                <a:tc>
                  <a:txBody>
                    <a:bodyPr/>
                    <a:lstStyle/>
                    <a:p>
                      <a:pPr algn="ctr">
                        <a:lnSpc>
                          <a:spcPct val="115000"/>
                        </a:lnSpc>
                        <a:spcAft>
                          <a:spcPts val="600"/>
                        </a:spcAft>
                        <a:tabLst>
                          <a:tab pos="228600" algn="l"/>
                        </a:tabLst>
                      </a:pPr>
                      <a:r>
                        <a:rPr lang="en-US" sz="1400">
                          <a:effectLst/>
                        </a:rPr>
                        <a:t> </a:t>
                      </a:r>
                      <a:endParaRPr lang="en-CA" sz="1800">
                        <a:effectLst/>
                        <a:latin typeface="Times New Roman" panose="02020603050405020304" pitchFamily="18" charset="0"/>
                        <a:ea typeface="MS Mincho"/>
                      </a:endParaRPr>
                    </a:p>
                  </a:txBody>
                  <a:tcPr marL="51098" marR="51098" marT="0" marB="0" anchor="ctr"/>
                </a:tc>
                <a:tc>
                  <a:txBody>
                    <a:bodyPr/>
                    <a:lstStyle/>
                    <a:p>
                      <a:pPr algn="ctr">
                        <a:lnSpc>
                          <a:spcPct val="115000"/>
                        </a:lnSpc>
                        <a:spcAft>
                          <a:spcPts val="600"/>
                        </a:spcAft>
                        <a:tabLst>
                          <a:tab pos="228600" algn="l"/>
                        </a:tabLst>
                      </a:pPr>
                      <a:r>
                        <a:rPr lang="en-US" sz="1400">
                          <a:effectLst/>
                        </a:rPr>
                        <a:t> </a:t>
                      </a:r>
                      <a:endParaRPr lang="en-CA" sz="1800">
                        <a:effectLst/>
                        <a:latin typeface="Times New Roman" panose="02020603050405020304" pitchFamily="18" charset="0"/>
                        <a:ea typeface="MS Mincho"/>
                      </a:endParaRPr>
                    </a:p>
                  </a:txBody>
                  <a:tcPr marL="51098" marR="51098" marT="0" marB="0" anchor="ctr"/>
                </a:tc>
                <a:tc>
                  <a:txBody>
                    <a:bodyPr/>
                    <a:lstStyle/>
                    <a:p>
                      <a:pPr algn="ctr">
                        <a:lnSpc>
                          <a:spcPct val="115000"/>
                        </a:lnSpc>
                        <a:spcAft>
                          <a:spcPts val="600"/>
                        </a:spcAft>
                        <a:tabLst>
                          <a:tab pos="228600" algn="l"/>
                        </a:tabLst>
                      </a:pPr>
                      <a:r>
                        <a:rPr lang="en-US" sz="1400">
                          <a:effectLst/>
                        </a:rPr>
                        <a:t> </a:t>
                      </a:r>
                      <a:endParaRPr lang="en-CA" sz="1800">
                        <a:effectLst/>
                        <a:latin typeface="Times New Roman" panose="02020603050405020304" pitchFamily="18" charset="0"/>
                        <a:ea typeface="MS Mincho"/>
                      </a:endParaRPr>
                    </a:p>
                  </a:txBody>
                  <a:tcPr marL="51098" marR="51098" marT="0" marB="0" anchor="ctr"/>
                </a:tc>
                <a:tc>
                  <a:txBody>
                    <a:bodyPr/>
                    <a:lstStyle/>
                    <a:p>
                      <a:pPr algn="ctr">
                        <a:lnSpc>
                          <a:spcPct val="115000"/>
                        </a:lnSpc>
                        <a:spcAft>
                          <a:spcPts val="600"/>
                        </a:spcAft>
                        <a:tabLst>
                          <a:tab pos="228600" algn="l"/>
                        </a:tabLst>
                      </a:pPr>
                      <a:r>
                        <a:rPr lang="en-US" sz="1400">
                          <a:effectLst/>
                        </a:rPr>
                        <a:t> </a:t>
                      </a:r>
                      <a:endParaRPr lang="en-CA" sz="1800">
                        <a:effectLst/>
                        <a:latin typeface="Times New Roman" panose="02020603050405020304" pitchFamily="18" charset="0"/>
                        <a:ea typeface="MS Mincho"/>
                      </a:endParaRPr>
                    </a:p>
                  </a:txBody>
                  <a:tcPr marL="51098" marR="51098" marT="0" marB="0" anchor="ctr"/>
                </a:tc>
                <a:extLst>
                  <a:ext uri="{0D108BD9-81ED-4DB2-BD59-A6C34878D82A}">
                    <a16:rowId xmlns:a16="http://schemas.microsoft.com/office/drawing/2014/main" val="10006"/>
                  </a:ext>
                </a:extLst>
              </a:tr>
              <a:tr h="245438">
                <a:tc>
                  <a:txBody>
                    <a:bodyPr/>
                    <a:lstStyle/>
                    <a:p>
                      <a:pPr>
                        <a:lnSpc>
                          <a:spcPct val="115000"/>
                        </a:lnSpc>
                        <a:spcAft>
                          <a:spcPts val="600"/>
                        </a:spcAft>
                        <a:tabLst>
                          <a:tab pos="228600" algn="l"/>
                        </a:tabLst>
                      </a:pPr>
                      <a:r>
                        <a:rPr lang="en-US" sz="1400">
                          <a:effectLst/>
                        </a:rPr>
                        <a:t> </a:t>
                      </a:r>
                      <a:endParaRPr lang="en-CA" sz="1800">
                        <a:effectLst/>
                        <a:latin typeface="Times New Roman" panose="02020603050405020304" pitchFamily="18" charset="0"/>
                        <a:ea typeface="MS Mincho"/>
                      </a:endParaRPr>
                    </a:p>
                  </a:txBody>
                  <a:tcPr marL="51098" marR="51098" marT="0" marB="0" anchor="ctr"/>
                </a:tc>
                <a:tc>
                  <a:txBody>
                    <a:bodyPr/>
                    <a:lstStyle/>
                    <a:p>
                      <a:pPr>
                        <a:lnSpc>
                          <a:spcPct val="115000"/>
                        </a:lnSpc>
                        <a:spcAft>
                          <a:spcPts val="600"/>
                        </a:spcAft>
                        <a:tabLst>
                          <a:tab pos="228600" algn="l"/>
                        </a:tabLst>
                      </a:pPr>
                      <a:r>
                        <a:rPr lang="en-US" sz="1400">
                          <a:effectLst/>
                        </a:rPr>
                        <a:t>Sensitivity</a:t>
                      </a:r>
                      <a:endParaRPr lang="en-CA" sz="1800">
                        <a:effectLst/>
                        <a:latin typeface="Times New Roman" panose="02020603050405020304" pitchFamily="18" charset="0"/>
                        <a:ea typeface="MS Mincho"/>
                      </a:endParaRPr>
                    </a:p>
                  </a:txBody>
                  <a:tcPr marL="51098" marR="51098" marT="0" marB="0" anchor="ctr"/>
                </a:tc>
                <a:tc>
                  <a:txBody>
                    <a:bodyPr/>
                    <a:lstStyle/>
                    <a:p>
                      <a:pPr algn="ctr">
                        <a:lnSpc>
                          <a:spcPct val="115000"/>
                        </a:lnSpc>
                        <a:spcAft>
                          <a:spcPts val="600"/>
                        </a:spcAft>
                        <a:tabLst>
                          <a:tab pos="228600" algn="l"/>
                        </a:tabLst>
                      </a:pPr>
                      <a:r>
                        <a:rPr lang="en-US" sz="1400">
                          <a:effectLst/>
                        </a:rPr>
                        <a:t>74.4</a:t>
                      </a:r>
                      <a:endParaRPr lang="en-CA" sz="1800">
                        <a:effectLst/>
                        <a:latin typeface="Times New Roman" panose="02020603050405020304" pitchFamily="18" charset="0"/>
                        <a:ea typeface="MS Mincho"/>
                      </a:endParaRPr>
                    </a:p>
                  </a:txBody>
                  <a:tcPr marL="51098" marR="51098" marT="0" marB="0" anchor="ctr"/>
                </a:tc>
                <a:tc>
                  <a:txBody>
                    <a:bodyPr/>
                    <a:lstStyle/>
                    <a:p>
                      <a:pPr algn="ctr">
                        <a:lnSpc>
                          <a:spcPct val="115000"/>
                        </a:lnSpc>
                        <a:spcAft>
                          <a:spcPts val="600"/>
                        </a:spcAft>
                        <a:tabLst>
                          <a:tab pos="228600" algn="l"/>
                        </a:tabLst>
                      </a:pPr>
                      <a:r>
                        <a:rPr lang="en-US" sz="1400">
                          <a:effectLst/>
                        </a:rPr>
                        <a:t>66.0 – 82.2</a:t>
                      </a:r>
                      <a:endParaRPr lang="en-CA" sz="1800">
                        <a:effectLst/>
                        <a:latin typeface="Times New Roman" panose="02020603050405020304" pitchFamily="18" charset="0"/>
                        <a:ea typeface="MS Mincho"/>
                      </a:endParaRPr>
                    </a:p>
                  </a:txBody>
                  <a:tcPr marL="51098" marR="51098" marT="0" marB="0" anchor="ctr"/>
                </a:tc>
                <a:tc>
                  <a:txBody>
                    <a:bodyPr/>
                    <a:lstStyle/>
                    <a:p>
                      <a:pPr algn="ctr">
                        <a:lnSpc>
                          <a:spcPct val="115000"/>
                        </a:lnSpc>
                        <a:spcAft>
                          <a:spcPts val="600"/>
                        </a:spcAft>
                        <a:tabLst>
                          <a:tab pos="228600" algn="l"/>
                        </a:tabLst>
                      </a:pPr>
                      <a:r>
                        <a:rPr lang="en-US" sz="1400">
                          <a:effectLst/>
                        </a:rPr>
                        <a:t>49.4</a:t>
                      </a:r>
                      <a:endParaRPr lang="en-CA" sz="1800">
                        <a:effectLst/>
                        <a:latin typeface="Times New Roman" panose="02020603050405020304" pitchFamily="18" charset="0"/>
                        <a:ea typeface="MS Mincho"/>
                      </a:endParaRPr>
                    </a:p>
                  </a:txBody>
                  <a:tcPr marL="51098" marR="51098" marT="0" marB="0" anchor="ctr"/>
                </a:tc>
                <a:tc>
                  <a:txBody>
                    <a:bodyPr/>
                    <a:lstStyle/>
                    <a:p>
                      <a:pPr algn="ctr">
                        <a:lnSpc>
                          <a:spcPct val="115000"/>
                        </a:lnSpc>
                        <a:spcAft>
                          <a:spcPts val="600"/>
                        </a:spcAft>
                        <a:tabLst>
                          <a:tab pos="228600" algn="l"/>
                        </a:tabLst>
                      </a:pPr>
                      <a:r>
                        <a:rPr lang="en-US" sz="1400">
                          <a:effectLst/>
                        </a:rPr>
                        <a:t>37.7 – 62.2</a:t>
                      </a:r>
                      <a:endParaRPr lang="en-CA" sz="1800">
                        <a:effectLst/>
                        <a:latin typeface="Times New Roman" panose="02020603050405020304" pitchFamily="18" charset="0"/>
                        <a:ea typeface="MS Mincho"/>
                      </a:endParaRPr>
                    </a:p>
                  </a:txBody>
                  <a:tcPr marL="51098" marR="51098" marT="0" marB="0" anchor="ctr"/>
                </a:tc>
                <a:extLst>
                  <a:ext uri="{0D108BD9-81ED-4DB2-BD59-A6C34878D82A}">
                    <a16:rowId xmlns:a16="http://schemas.microsoft.com/office/drawing/2014/main" val="10007"/>
                  </a:ext>
                </a:extLst>
              </a:tr>
              <a:tr h="245438">
                <a:tc>
                  <a:txBody>
                    <a:bodyPr/>
                    <a:lstStyle/>
                    <a:p>
                      <a:pPr>
                        <a:lnSpc>
                          <a:spcPct val="115000"/>
                        </a:lnSpc>
                        <a:spcAft>
                          <a:spcPts val="600"/>
                        </a:spcAft>
                        <a:tabLst>
                          <a:tab pos="228600" algn="l"/>
                        </a:tabLst>
                      </a:pPr>
                      <a:r>
                        <a:rPr lang="en-US" sz="1400">
                          <a:effectLst/>
                        </a:rPr>
                        <a:t> </a:t>
                      </a:r>
                      <a:endParaRPr lang="en-CA" sz="1800">
                        <a:effectLst/>
                        <a:latin typeface="Times New Roman" panose="02020603050405020304" pitchFamily="18" charset="0"/>
                        <a:ea typeface="MS Mincho"/>
                      </a:endParaRPr>
                    </a:p>
                  </a:txBody>
                  <a:tcPr marL="51098" marR="51098" marT="0" marB="0" anchor="ctr"/>
                </a:tc>
                <a:tc>
                  <a:txBody>
                    <a:bodyPr/>
                    <a:lstStyle/>
                    <a:p>
                      <a:pPr>
                        <a:lnSpc>
                          <a:spcPct val="115000"/>
                        </a:lnSpc>
                        <a:spcAft>
                          <a:spcPts val="600"/>
                        </a:spcAft>
                        <a:tabLst>
                          <a:tab pos="228600" algn="l"/>
                        </a:tabLst>
                      </a:pPr>
                      <a:r>
                        <a:rPr lang="en-US" sz="1400">
                          <a:effectLst/>
                        </a:rPr>
                        <a:t>Specificity</a:t>
                      </a:r>
                      <a:endParaRPr lang="en-CA" sz="1800">
                        <a:effectLst/>
                        <a:latin typeface="Times New Roman" panose="02020603050405020304" pitchFamily="18" charset="0"/>
                        <a:ea typeface="MS Mincho"/>
                      </a:endParaRPr>
                    </a:p>
                  </a:txBody>
                  <a:tcPr marL="51098" marR="51098" marT="0" marB="0" anchor="ctr"/>
                </a:tc>
                <a:tc>
                  <a:txBody>
                    <a:bodyPr/>
                    <a:lstStyle/>
                    <a:p>
                      <a:pPr algn="ctr">
                        <a:lnSpc>
                          <a:spcPct val="115000"/>
                        </a:lnSpc>
                        <a:spcAft>
                          <a:spcPts val="600"/>
                        </a:spcAft>
                        <a:tabLst>
                          <a:tab pos="228600" algn="l"/>
                        </a:tabLst>
                      </a:pPr>
                      <a:r>
                        <a:rPr lang="en-US" sz="1400">
                          <a:effectLst/>
                        </a:rPr>
                        <a:t>98.3</a:t>
                      </a:r>
                      <a:endParaRPr lang="en-CA" sz="1800">
                        <a:effectLst/>
                        <a:latin typeface="Times New Roman" panose="02020603050405020304" pitchFamily="18" charset="0"/>
                        <a:ea typeface="MS Mincho"/>
                      </a:endParaRPr>
                    </a:p>
                  </a:txBody>
                  <a:tcPr marL="51098" marR="51098" marT="0" marB="0" anchor="ctr"/>
                </a:tc>
                <a:tc>
                  <a:txBody>
                    <a:bodyPr/>
                    <a:lstStyle/>
                    <a:p>
                      <a:pPr algn="ctr">
                        <a:lnSpc>
                          <a:spcPct val="115000"/>
                        </a:lnSpc>
                        <a:spcAft>
                          <a:spcPts val="600"/>
                        </a:spcAft>
                        <a:tabLst>
                          <a:tab pos="228600" algn="l"/>
                        </a:tabLst>
                      </a:pPr>
                      <a:r>
                        <a:rPr lang="en-US" sz="1400">
                          <a:effectLst/>
                        </a:rPr>
                        <a:t>97.0 – 99.4</a:t>
                      </a:r>
                      <a:endParaRPr lang="en-CA" sz="1800">
                        <a:effectLst/>
                        <a:latin typeface="Times New Roman" panose="02020603050405020304" pitchFamily="18" charset="0"/>
                        <a:ea typeface="MS Mincho"/>
                      </a:endParaRPr>
                    </a:p>
                  </a:txBody>
                  <a:tcPr marL="51098" marR="51098" marT="0" marB="0" anchor="ctr"/>
                </a:tc>
                <a:tc>
                  <a:txBody>
                    <a:bodyPr/>
                    <a:lstStyle/>
                    <a:p>
                      <a:pPr algn="ctr">
                        <a:lnSpc>
                          <a:spcPct val="115000"/>
                        </a:lnSpc>
                        <a:spcAft>
                          <a:spcPts val="600"/>
                        </a:spcAft>
                        <a:tabLst>
                          <a:tab pos="228600" algn="l"/>
                        </a:tabLst>
                      </a:pPr>
                      <a:r>
                        <a:rPr lang="en-US" sz="1400">
                          <a:effectLst/>
                        </a:rPr>
                        <a:t>98.6</a:t>
                      </a:r>
                      <a:endParaRPr lang="en-CA" sz="1800">
                        <a:effectLst/>
                        <a:latin typeface="Times New Roman" panose="02020603050405020304" pitchFamily="18" charset="0"/>
                        <a:ea typeface="MS Mincho"/>
                      </a:endParaRPr>
                    </a:p>
                  </a:txBody>
                  <a:tcPr marL="51098" marR="51098" marT="0" marB="0" anchor="ctr"/>
                </a:tc>
                <a:tc>
                  <a:txBody>
                    <a:bodyPr/>
                    <a:lstStyle/>
                    <a:p>
                      <a:pPr algn="ctr">
                        <a:lnSpc>
                          <a:spcPct val="115000"/>
                        </a:lnSpc>
                        <a:spcAft>
                          <a:spcPts val="600"/>
                        </a:spcAft>
                        <a:tabLst>
                          <a:tab pos="228600" algn="l"/>
                        </a:tabLst>
                      </a:pPr>
                      <a:r>
                        <a:rPr lang="en-US" sz="1400">
                          <a:effectLst/>
                        </a:rPr>
                        <a:t>97.3 – 99.5</a:t>
                      </a:r>
                      <a:endParaRPr lang="en-CA" sz="1800">
                        <a:effectLst/>
                        <a:latin typeface="Times New Roman" panose="02020603050405020304" pitchFamily="18" charset="0"/>
                        <a:ea typeface="MS Mincho"/>
                      </a:endParaRPr>
                    </a:p>
                  </a:txBody>
                  <a:tcPr marL="51098" marR="51098" marT="0" marB="0" anchor="ctr"/>
                </a:tc>
                <a:extLst>
                  <a:ext uri="{0D108BD9-81ED-4DB2-BD59-A6C34878D82A}">
                    <a16:rowId xmlns:a16="http://schemas.microsoft.com/office/drawing/2014/main" val="10008"/>
                  </a:ext>
                </a:extLst>
              </a:tr>
              <a:tr h="245438">
                <a:tc gridSpan="2">
                  <a:txBody>
                    <a:bodyPr/>
                    <a:lstStyle/>
                    <a:p>
                      <a:pPr>
                        <a:lnSpc>
                          <a:spcPct val="115000"/>
                        </a:lnSpc>
                        <a:spcAft>
                          <a:spcPts val="600"/>
                        </a:spcAft>
                        <a:tabLst>
                          <a:tab pos="228600" algn="l"/>
                        </a:tabLst>
                      </a:pPr>
                      <a:r>
                        <a:rPr lang="en-US" sz="1400">
                          <a:effectLst/>
                        </a:rPr>
                        <a:t>Microscopy</a:t>
                      </a:r>
                      <a:endParaRPr lang="en-CA" sz="1800">
                        <a:effectLst/>
                        <a:latin typeface="Times New Roman" panose="02020603050405020304" pitchFamily="18" charset="0"/>
                        <a:ea typeface="MS Mincho"/>
                      </a:endParaRPr>
                    </a:p>
                  </a:txBody>
                  <a:tcPr marL="51098" marR="51098" marT="0" marB="0" anchor="ctr"/>
                </a:tc>
                <a:tc hMerge="1">
                  <a:txBody>
                    <a:bodyPr/>
                    <a:lstStyle/>
                    <a:p>
                      <a:endParaRPr lang="en-CA"/>
                    </a:p>
                  </a:txBody>
                  <a:tcPr/>
                </a:tc>
                <a:tc>
                  <a:txBody>
                    <a:bodyPr/>
                    <a:lstStyle/>
                    <a:p>
                      <a:pPr algn="ctr">
                        <a:lnSpc>
                          <a:spcPct val="115000"/>
                        </a:lnSpc>
                        <a:spcAft>
                          <a:spcPts val="600"/>
                        </a:spcAft>
                        <a:tabLst>
                          <a:tab pos="228600" algn="l"/>
                        </a:tabLst>
                      </a:pPr>
                      <a:r>
                        <a:rPr lang="en-US" sz="1400">
                          <a:effectLst/>
                        </a:rPr>
                        <a:t> </a:t>
                      </a:r>
                      <a:endParaRPr lang="en-CA" sz="1800">
                        <a:effectLst/>
                        <a:latin typeface="Times New Roman" panose="02020603050405020304" pitchFamily="18" charset="0"/>
                        <a:ea typeface="MS Mincho"/>
                      </a:endParaRPr>
                    </a:p>
                  </a:txBody>
                  <a:tcPr marL="51098" marR="51098" marT="0" marB="0" anchor="ctr"/>
                </a:tc>
                <a:tc>
                  <a:txBody>
                    <a:bodyPr/>
                    <a:lstStyle/>
                    <a:p>
                      <a:pPr algn="ctr">
                        <a:lnSpc>
                          <a:spcPct val="115000"/>
                        </a:lnSpc>
                        <a:spcAft>
                          <a:spcPts val="600"/>
                        </a:spcAft>
                        <a:tabLst>
                          <a:tab pos="228600" algn="l"/>
                        </a:tabLst>
                      </a:pPr>
                      <a:r>
                        <a:rPr lang="en-US" sz="1400">
                          <a:effectLst/>
                        </a:rPr>
                        <a:t> </a:t>
                      </a:r>
                      <a:endParaRPr lang="en-CA" sz="1800">
                        <a:effectLst/>
                        <a:latin typeface="Times New Roman" panose="02020603050405020304" pitchFamily="18" charset="0"/>
                        <a:ea typeface="MS Mincho"/>
                      </a:endParaRPr>
                    </a:p>
                  </a:txBody>
                  <a:tcPr marL="51098" marR="51098" marT="0" marB="0" anchor="ctr"/>
                </a:tc>
                <a:tc>
                  <a:txBody>
                    <a:bodyPr/>
                    <a:lstStyle/>
                    <a:p>
                      <a:pPr algn="ctr">
                        <a:lnSpc>
                          <a:spcPct val="115000"/>
                        </a:lnSpc>
                        <a:spcAft>
                          <a:spcPts val="600"/>
                        </a:spcAft>
                        <a:tabLst>
                          <a:tab pos="228600" algn="l"/>
                        </a:tabLst>
                      </a:pPr>
                      <a:r>
                        <a:rPr lang="en-US" sz="1400">
                          <a:effectLst/>
                        </a:rPr>
                        <a:t> </a:t>
                      </a:r>
                      <a:endParaRPr lang="en-CA" sz="1800">
                        <a:effectLst/>
                        <a:latin typeface="Times New Roman" panose="02020603050405020304" pitchFamily="18" charset="0"/>
                        <a:ea typeface="MS Mincho"/>
                      </a:endParaRPr>
                    </a:p>
                  </a:txBody>
                  <a:tcPr marL="51098" marR="51098" marT="0" marB="0" anchor="ctr"/>
                </a:tc>
                <a:tc>
                  <a:txBody>
                    <a:bodyPr/>
                    <a:lstStyle/>
                    <a:p>
                      <a:pPr algn="ctr">
                        <a:lnSpc>
                          <a:spcPct val="115000"/>
                        </a:lnSpc>
                        <a:spcAft>
                          <a:spcPts val="600"/>
                        </a:spcAft>
                        <a:tabLst>
                          <a:tab pos="228600" algn="l"/>
                        </a:tabLst>
                      </a:pPr>
                      <a:r>
                        <a:rPr lang="en-US" sz="1400">
                          <a:effectLst/>
                        </a:rPr>
                        <a:t> </a:t>
                      </a:r>
                      <a:endParaRPr lang="en-CA" sz="1800">
                        <a:effectLst/>
                        <a:latin typeface="Times New Roman" panose="02020603050405020304" pitchFamily="18" charset="0"/>
                        <a:ea typeface="MS Mincho"/>
                      </a:endParaRPr>
                    </a:p>
                  </a:txBody>
                  <a:tcPr marL="51098" marR="51098" marT="0" marB="0" anchor="ctr"/>
                </a:tc>
                <a:extLst>
                  <a:ext uri="{0D108BD9-81ED-4DB2-BD59-A6C34878D82A}">
                    <a16:rowId xmlns:a16="http://schemas.microsoft.com/office/drawing/2014/main" val="10009"/>
                  </a:ext>
                </a:extLst>
              </a:tr>
              <a:tr h="245438">
                <a:tc>
                  <a:txBody>
                    <a:bodyPr/>
                    <a:lstStyle/>
                    <a:p>
                      <a:pPr>
                        <a:lnSpc>
                          <a:spcPct val="115000"/>
                        </a:lnSpc>
                        <a:spcAft>
                          <a:spcPts val="600"/>
                        </a:spcAft>
                        <a:tabLst>
                          <a:tab pos="228600" algn="l"/>
                        </a:tabLst>
                      </a:pPr>
                      <a:r>
                        <a:rPr lang="en-US" sz="1400">
                          <a:effectLst/>
                        </a:rPr>
                        <a:t> </a:t>
                      </a:r>
                      <a:endParaRPr lang="en-CA" sz="1800">
                        <a:effectLst/>
                        <a:latin typeface="Times New Roman" panose="02020603050405020304" pitchFamily="18" charset="0"/>
                        <a:ea typeface="MS Mincho"/>
                      </a:endParaRPr>
                    </a:p>
                  </a:txBody>
                  <a:tcPr marL="51098" marR="51098" marT="0" marB="0" anchor="ctr"/>
                </a:tc>
                <a:tc>
                  <a:txBody>
                    <a:bodyPr/>
                    <a:lstStyle/>
                    <a:p>
                      <a:pPr>
                        <a:lnSpc>
                          <a:spcPct val="115000"/>
                        </a:lnSpc>
                        <a:spcAft>
                          <a:spcPts val="600"/>
                        </a:spcAft>
                        <a:tabLst>
                          <a:tab pos="228600" algn="l"/>
                        </a:tabLst>
                      </a:pPr>
                      <a:r>
                        <a:rPr lang="en-US" sz="1400">
                          <a:effectLst/>
                        </a:rPr>
                        <a:t>Sensitivity</a:t>
                      </a:r>
                      <a:endParaRPr lang="en-CA" sz="1800">
                        <a:effectLst/>
                        <a:latin typeface="Times New Roman" panose="02020603050405020304" pitchFamily="18" charset="0"/>
                        <a:ea typeface="MS Mincho"/>
                      </a:endParaRPr>
                    </a:p>
                  </a:txBody>
                  <a:tcPr marL="51098" marR="51098" marT="0" marB="0" anchor="ctr"/>
                </a:tc>
                <a:tc>
                  <a:txBody>
                    <a:bodyPr/>
                    <a:lstStyle/>
                    <a:p>
                      <a:pPr algn="ctr">
                        <a:lnSpc>
                          <a:spcPct val="115000"/>
                        </a:lnSpc>
                        <a:spcAft>
                          <a:spcPts val="600"/>
                        </a:spcAft>
                        <a:tabLst>
                          <a:tab pos="228600" algn="l"/>
                        </a:tabLst>
                      </a:pPr>
                      <a:r>
                        <a:rPr lang="en-US" sz="1400">
                          <a:effectLst/>
                        </a:rPr>
                        <a:t>33.3</a:t>
                      </a:r>
                      <a:endParaRPr lang="en-CA" sz="1800">
                        <a:effectLst/>
                        <a:latin typeface="Times New Roman" panose="02020603050405020304" pitchFamily="18" charset="0"/>
                        <a:ea typeface="MS Mincho"/>
                      </a:endParaRPr>
                    </a:p>
                  </a:txBody>
                  <a:tcPr marL="51098" marR="51098" marT="0" marB="0" anchor="ctr"/>
                </a:tc>
                <a:tc>
                  <a:txBody>
                    <a:bodyPr/>
                    <a:lstStyle/>
                    <a:p>
                      <a:pPr algn="ctr">
                        <a:lnSpc>
                          <a:spcPct val="115000"/>
                        </a:lnSpc>
                        <a:spcAft>
                          <a:spcPts val="600"/>
                        </a:spcAft>
                        <a:tabLst>
                          <a:tab pos="228600" algn="l"/>
                        </a:tabLst>
                      </a:pPr>
                      <a:r>
                        <a:rPr lang="en-US" sz="1400">
                          <a:effectLst/>
                        </a:rPr>
                        <a:t>25.3 – 42.1</a:t>
                      </a:r>
                      <a:endParaRPr lang="en-CA" sz="1800">
                        <a:effectLst/>
                        <a:latin typeface="Times New Roman" panose="02020603050405020304" pitchFamily="18" charset="0"/>
                        <a:ea typeface="MS Mincho"/>
                      </a:endParaRPr>
                    </a:p>
                  </a:txBody>
                  <a:tcPr marL="51098" marR="51098" marT="0" marB="0" anchor="ctr"/>
                </a:tc>
                <a:tc>
                  <a:txBody>
                    <a:bodyPr/>
                    <a:lstStyle/>
                    <a:p>
                      <a:pPr algn="ctr">
                        <a:lnSpc>
                          <a:spcPct val="115000"/>
                        </a:lnSpc>
                        <a:spcAft>
                          <a:spcPts val="600"/>
                        </a:spcAft>
                        <a:tabLst>
                          <a:tab pos="228600" algn="l"/>
                        </a:tabLst>
                      </a:pPr>
                      <a:r>
                        <a:rPr lang="en-US" sz="1400">
                          <a:effectLst/>
                        </a:rPr>
                        <a:t>22.3</a:t>
                      </a:r>
                      <a:endParaRPr lang="en-CA" sz="1800">
                        <a:effectLst/>
                        <a:latin typeface="Times New Roman" panose="02020603050405020304" pitchFamily="18" charset="0"/>
                        <a:ea typeface="MS Mincho"/>
                      </a:endParaRPr>
                    </a:p>
                  </a:txBody>
                  <a:tcPr marL="51098" marR="51098" marT="0" marB="0" anchor="ctr"/>
                </a:tc>
                <a:tc>
                  <a:txBody>
                    <a:bodyPr/>
                    <a:lstStyle/>
                    <a:p>
                      <a:pPr algn="ctr">
                        <a:lnSpc>
                          <a:spcPct val="115000"/>
                        </a:lnSpc>
                        <a:spcAft>
                          <a:spcPts val="600"/>
                        </a:spcAft>
                        <a:tabLst>
                          <a:tab pos="228600" algn="l"/>
                        </a:tabLst>
                      </a:pPr>
                      <a:r>
                        <a:rPr lang="en-US" sz="1400">
                          <a:effectLst/>
                        </a:rPr>
                        <a:t>15.6 – 30.3</a:t>
                      </a:r>
                      <a:endParaRPr lang="en-CA" sz="1800">
                        <a:effectLst/>
                        <a:latin typeface="Times New Roman" panose="02020603050405020304" pitchFamily="18" charset="0"/>
                        <a:ea typeface="MS Mincho"/>
                      </a:endParaRPr>
                    </a:p>
                  </a:txBody>
                  <a:tcPr marL="51098" marR="51098" marT="0" marB="0" anchor="ctr"/>
                </a:tc>
                <a:extLst>
                  <a:ext uri="{0D108BD9-81ED-4DB2-BD59-A6C34878D82A}">
                    <a16:rowId xmlns:a16="http://schemas.microsoft.com/office/drawing/2014/main" val="10010"/>
                  </a:ext>
                </a:extLst>
              </a:tr>
              <a:tr h="245438">
                <a:tc>
                  <a:txBody>
                    <a:bodyPr/>
                    <a:lstStyle/>
                    <a:p>
                      <a:pPr>
                        <a:lnSpc>
                          <a:spcPct val="115000"/>
                        </a:lnSpc>
                        <a:spcAft>
                          <a:spcPts val="600"/>
                        </a:spcAft>
                        <a:tabLst>
                          <a:tab pos="228600" algn="l"/>
                        </a:tabLst>
                      </a:pPr>
                      <a:r>
                        <a:rPr lang="en-CA" sz="1400">
                          <a:effectLst/>
                        </a:rPr>
                        <a:t> </a:t>
                      </a:r>
                      <a:endParaRPr lang="en-CA" sz="1800">
                        <a:effectLst/>
                        <a:latin typeface="Times New Roman" panose="02020603050405020304" pitchFamily="18" charset="0"/>
                        <a:ea typeface="MS Mincho"/>
                      </a:endParaRPr>
                    </a:p>
                  </a:txBody>
                  <a:tcPr marL="51098" marR="51098" marT="0" marB="0" anchor="ctr"/>
                </a:tc>
                <a:tc>
                  <a:txBody>
                    <a:bodyPr/>
                    <a:lstStyle/>
                    <a:p>
                      <a:pPr>
                        <a:lnSpc>
                          <a:spcPct val="115000"/>
                        </a:lnSpc>
                        <a:spcAft>
                          <a:spcPts val="600"/>
                        </a:spcAft>
                        <a:tabLst>
                          <a:tab pos="228600" algn="l"/>
                        </a:tabLst>
                      </a:pPr>
                      <a:r>
                        <a:rPr lang="en-US" sz="1400">
                          <a:effectLst/>
                        </a:rPr>
                        <a:t>Specificity</a:t>
                      </a:r>
                      <a:endParaRPr lang="en-CA" sz="1800">
                        <a:effectLst/>
                        <a:latin typeface="Times New Roman" panose="02020603050405020304" pitchFamily="18" charset="0"/>
                        <a:ea typeface="MS Mincho"/>
                      </a:endParaRPr>
                    </a:p>
                  </a:txBody>
                  <a:tcPr marL="51098" marR="51098" marT="0" marB="0" anchor="ctr"/>
                </a:tc>
                <a:tc>
                  <a:txBody>
                    <a:bodyPr/>
                    <a:lstStyle/>
                    <a:p>
                      <a:pPr algn="ctr">
                        <a:lnSpc>
                          <a:spcPct val="115000"/>
                        </a:lnSpc>
                        <a:spcAft>
                          <a:spcPts val="600"/>
                        </a:spcAft>
                        <a:tabLst>
                          <a:tab pos="228600" algn="l"/>
                        </a:tabLst>
                      </a:pPr>
                      <a:r>
                        <a:rPr lang="en-US" sz="1400">
                          <a:effectLst/>
                        </a:rPr>
                        <a:t>99.8</a:t>
                      </a:r>
                      <a:endParaRPr lang="en-CA" sz="1800">
                        <a:effectLst/>
                        <a:latin typeface="Times New Roman" panose="02020603050405020304" pitchFamily="18" charset="0"/>
                        <a:ea typeface="MS Mincho"/>
                      </a:endParaRPr>
                    </a:p>
                  </a:txBody>
                  <a:tcPr marL="51098" marR="51098" marT="0" marB="0" anchor="ctr"/>
                </a:tc>
                <a:tc>
                  <a:txBody>
                    <a:bodyPr/>
                    <a:lstStyle/>
                    <a:p>
                      <a:pPr algn="ctr">
                        <a:lnSpc>
                          <a:spcPct val="115000"/>
                        </a:lnSpc>
                        <a:spcAft>
                          <a:spcPts val="600"/>
                        </a:spcAft>
                        <a:tabLst>
                          <a:tab pos="228600" algn="l"/>
                        </a:tabLst>
                      </a:pPr>
                      <a:r>
                        <a:rPr lang="en-US" sz="1400">
                          <a:effectLst/>
                        </a:rPr>
                        <a:t>99.2 –100.0</a:t>
                      </a:r>
                      <a:endParaRPr lang="en-CA" sz="1800">
                        <a:effectLst/>
                        <a:latin typeface="Times New Roman" panose="02020603050405020304" pitchFamily="18" charset="0"/>
                        <a:ea typeface="MS Mincho"/>
                      </a:endParaRPr>
                    </a:p>
                  </a:txBody>
                  <a:tcPr marL="51098" marR="51098" marT="0" marB="0" anchor="ctr"/>
                </a:tc>
                <a:tc>
                  <a:txBody>
                    <a:bodyPr/>
                    <a:lstStyle/>
                    <a:p>
                      <a:pPr algn="ctr">
                        <a:lnSpc>
                          <a:spcPct val="115000"/>
                        </a:lnSpc>
                        <a:spcAft>
                          <a:spcPts val="600"/>
                        </a:spcAft>
                        <a:tabLst>
                          <a:tab pos="228600" algn="l"/>
                        </a:tabLst>
                      </a:pPr>
                      <a:r>
                        <a:rPr lang="en-US" sz="1400">
                          <a:effectLst/>
                        </a:rPr>
                        <a:t>99.7</a:t>
                      </a:r>
                      <a:endParaRPr lang="en-CA" sz="1800">
                        <a:effectLst/>
                        <a:latin typeface="Times New Roman" panose="02020603050405020304" pitchFamily="18" charset="0"/>
                        <a:ea typeface="MS Mincho"/>
                      </a:endParaRPr>
                    </a:p>
                  </a:txBody>
                  <a:tcPr marL="51098" marR="51098" marT="0" marB="0" anchor="ctr"/>
                </a:tc>
                <a:tc>
                  <a:txBody>
                    <a:bodyPr/>
                    <a:lstStyle/>
                    <a:p>
                      <a:pPr algn="ctr">
                        <a:lnSpc>
                          <a:spcPct val="115000"/>
                        </a:lnSpc>
                        <a:spcAft>
                          <a:spcPts val="600"/>
                        </a:spcAft>
                        <a:tabLst>
                          <a:tab pos="228600" algn="l"/>
                        </a:tabLst>
                      </a:pPr>
                      <a:r>
                        <a:rPr lang="en-US" sz="1400">
                          <a:effectLst/>
                        </a:rPr>
                        <a:t>99.0 –100.0</a:t>
                      </a:r>
                      <a:endParaRPr lang="en-CA" sz="1800">
                        <a:effectLst/>
                        <a:latin typeface="Times New Roman" panose="02020603050405020304" pitchFamily="18" charset="0"/>
                        <a:ea typeface="MS Mincho"/>
                      </a:endParaRPr>
                    </a:p>
                  </a:txBody>
                  <a:tcPr marL="51098" marR="51098" marT="0" marB="0" anchor="ctr"/>
                </a:tc>
                <a:extLst>
                  <a:ext uri="{0D108BD9-81ED-4DB2-BD59-A6C34878D82A}">
                    <a16:rowId xmlns:a16="http://schemas.microsoft.com/office/drawing/2014/main" val="10011"/>
                  </a:ext>
                </a:extLst>
              </a:tr>
              <a:tr h="245438">
                <a:tc gridSpan="2">
                  <a:txBody>
                    <a:bodyPr/>
                    <a:lstStyle/>
                    <a:p>
                      <a:pPr>
                        <a:lnSpc>
                          <a:spcPct val="115000"/>
                        </a:lnSpc>
                        <a:spcAft>
                          <a:spcPts val="600"/>
                        </a:spcAft>
                        <a:tabLst>
                          <a:tab pos="228600" algn="l"/>
                        </a:tabLst>
                      </a:pPr>
                      <a:r>
                        <a:rPr lang="en-US" sz="1400">
                          <a:effectLst/>
                        </a:rPr>
                        <a:t>Radiography</a:t>
                      </a:r>
                      <a:endParaRPr lang="en-CA" sz="1800">
                        <a:effectLst/>
                        <a:latin typeface="Times New Roman" panose="02020603050405020304" pitchFamily="18" charset="0"/>
                        <a:ea typeface="MS Mincho"/>
                      </a:endParaRPr>
                    </a:p>
                  </a:txBody>
                  <a:tcPr marL="51098" marR="51098" marT="0" marB="0" anchor="ctr"/>
                </a:tc>
                <a:tc hMerge="1">
                  <a:txBody>
                    <a:bodyPr/>
                    <a:lstStyle/>
                    <a:p>
                      <a:endParaRPr lang="en-CA"/>
                    </a:p>
                  </a:txBody>
                  <a:tcPr/>
                </a:tc>
                <a:tc>
                  <a:txBody>
                    <a:bodyPr/>
                    <a:lstStyle/>
                    <a:p>
                      <a:pPr algn="ctr">
                        <a:lnSpc>
                          <a:spcPct val="115000"/>
                        </a:lnSpc>
                        <a:spcAft>
                          <a:spcPts val="600"/>
                        </a:spcAft>
                        <a:tabLst>
                          <a:tab pos="228600" algn="l"/>
                        </a:tabLst>
                      </a:pPr>
                      <a:r>
                        <a:rPr lang="en-US" sz="1400">
                          <a:effectLst/>
                        </a:rPr>
                        <a:t> </a:t>
                      </a:r>
                      <a:endParaRPr lang="en-CA" sz="1800">
                        <a:effectLst/>
                        <a:latin typeface="Times New Roman" panose="02020603050405020304" pitchFamily="18" charset="0"/>
                        <a:ea typeface="MS Mincho"/>
                      </a:endParaRPr>
                    </a:p>
                  </a:txBody>
                  <a:tcPr marL="51098" marR="51098" marT="0" marB="0" anchor="ctr"/>
                </a:tc>
                <a:tc>
                  <a:txBody>
                    <a:bodyPr/>
                    <a:lstStyle/>
                    <a:p>
                      <a:pPr algn="ctr">
                        <a:lnSpc>
                          <a:spcPct val="115000"/>
                        </a:lnSpc>
                        <a:spcAft>
                          <a:spcPts val="600"/>
                        </a:spcAft>
                        <a:tabLst>
                          <a:tab pos="228600" algn="l"/>
                        </a:tabLst>
                      </a:pPr>
                      <a:r>
                        <a:rPr lang="en-US" sz="1400">
                          <a:effectLst/>
                        </a:rPr>
                        <a:t> </a:t>
                      </a:r>
                      <a:endParaRPr lang="en-CA" sz="1800">
                        <a:effectLst/>
                        <a:latin typeface="Times New Roman" panose="02020603050405020304" pitchFamily="18" charset="0"/>
                        <a:ea typeface="MS Mincho"/>
                      </a:endParaRPr>
                    </a:p>
                  </a:txBody>
                  <a:tcPr marL="51098" marR="51098" marT="0" marB="0" anchor="ctr"/>
                </a:tc>
                <a:tc>
                  <a:txBody>
                    <a:bodyPr/>
                    <a:lstStyle/>
                    <a:p>
                      <a:pPr algn="ctr">
                        <a:lnSpc>
                          <a:spcPct val="115000"/>
                        </a:lnSpc>
                        <a:spcAft>
                          <a:spcPts val="600"/>
                        </a:spcAft>
                        <a:tabLst>
                          <a:tab pos="228600" algn="l"/>
                        </a:tabLst>
                      </a:pPr>
                      <a:r>
                        <a:rPr lang="en-US" sz="1400">
                          <a:effectLst/>
                        </a:rPr>
                        <a:t> </a:t>
                      </a:r>
                      <a:endParaRPr lang="en-CA" sz="1800">
                        <a:effectLst/>
                        <a:latin typeface="Times New Roman" panose="02020603050405020304" pitchFamily="18" charset="0"/>
                        <a:ea typeface="MS Mincho"/>
                      </a:endParaRPr>
                    </a:p>
                  </a:txBody>
                  <a:tcPr marL="51098" marR="51098" marT="0" marB="0" anchor="ctr"/>
                </a:tc>
                <a:tc>
                  <a:txBody>
                    <a:bodyPr/>
                    <a:lstStyle/>
                    <a:p>
                      <a:pPr algn="ctr">
                        <a:lnSpc>
                          <a:spcPct val="115000"/>
                        </a:lnSpc>
                        <a:spcAft>
                          <a:spcPts val="600"/>
                        </a:spcAft>
                        <a:tabLst>
                          <a:tab pos="228600" algn="l"/>
                        </a:tabLst>
                      </a:pPr>
                      <a:r>
                        <a:rPr lang="en-US" sz="1400">
                          <a:effectLst/>
                        </a:rPr>
                        <a:t> </a:t>
                      </a:r>
                      <a:endParaRPr lang="en-CA" sz="1800">
                        <a:effectLst/>
                        <a:latin typeface="Times New Roman" panose="02020603050405020304" pitchFamily="18" charset="0"/>
                        <a:ea typeface="MS Mincho"/>
                      </a:endParaRPr>
                    </a:p>
                  </a:txBody>
                  <a:tcPr marL="51098" marR="51098" marT="0" marB="0" anchor="ctr"/>
                </a:tc>
                <a:extLst>
                  <a:ext uri="{0D108BD9-81ED-4DB2-BD59-A6C34878D82A}">
                    <a16:rowId xmlns:a16="http://schemas.microsoft.com/office/drawing/2014/main" val="10012"/>
                  </a:ext>
                </a:extLst>
              </a:tr>
              <a:tr h="245438">
                <a:tc>
                  <a:txBody>
                    <a:bodyPr/>
                    <a:lstStyle/>
                    <a:p>
                      <a:pPr>
                        <a:lnSpc>
                          <a:spcPct val="115000"/>
                        </a:lnSpc>
                        <a:spcAft>
                          <a:spcPts val="600"/>
                        </a:spcAft>
                        <a:tabLst>
                          <a:tab pos="228600" algn="l"/>
                        </a:tabLst>
                      </a:pPr>
                      <a:r>
                        <a:rPr lang="en-US" sz="1400">
                          <a:effectLst/>
                        </a:rPr>
                        <a:t> </a:t>
                      </a:r>
                      <a:endParaRPr lang="en-CA" sz="1800">
                        <a:effectLst/>
                        <a:latin typeface="Times New Roman" panose="02020603050405020304" pitchFamily="18" charset="0"/>
                        <a:ea typeface="MS Mincho"/>
                      </a:endParaRPr>
                    </a:p>
                  </a:txBody>
                  <a:tcPr marL="51098" marR="51098" marT="0" marB="0" anchor="ctr"/>
                </a:tc>
                <a:tc>
                  <a:txBody>
                    <a:bodyPr/>
                    <a:lstStyle/>
                    <a:p>
                      <a:pPr>
                        <a:lnSpc>
                          <a:spcPct val="115000"/>
                        </a:lnSpc>
                        <a:spcAft>
                          <a:spcPts val="600"/>
                        </a:spcAft>
                        <a:tabLst>
                          <a:tab pos="228600" algn="l"/>
                        </a:tabLst>
                      </a:pPr>
                      <a:r>
                        <a:rPr lang="en-US" sz="1400">
                          <a:effectLst/>
                        </a:rPr>
                        <a:t>Sensitivity</a:t>
                      </a:r>
                      <a:endParaRPr lang="en-CA" sz="1800">
                        <a:effectLst/>
                        <a:latin typeface="Times New Roman" panose="02020603050405020304" pitchFamily="18" charset="0"/>
                        <a:ea typeface="MS Mincho"/>
                      </a:endParaRPr>
                    </a:p>
                  </a:txBody>
                  <a:tcPr marL="51098" marR="51098" marT="0" marB="0" anchor="ctr"/>
                </a:tc>
                <a:tc>
                  <a:txBody>
                    <a:bodyPr/>
                    <a:lstStyle/>
                    <a:p>
                      <a:pPr algn="ctr">
                        <a:lnSpc>
                          <a:spcPct val="115000"/>
                        </a:lnSpc>
                        <a:spcAft>
                          <a:spcPts val="600"/>
                        </a:spcAft>
                        <a:tabLst>
                          <a:tab pos="228600" algn="l"/>
                        </a:tabLst>
                      </a:pPr>
                      <a:r>
                        <a:rPr lang="en-US" sz="1400">
                          <a:effectLst/>
                        </a:rPr>
                        <a:t>65.4</a:t>
                      </a:r>
                      <a:endParaRPr lang="en-CA" sz="1800">
                        <a:effectLst/>
                        <a:latin typeface="Times New Roman" panose="02020603050405020304" pitchFamily="18" charset="0"/>
                        <a:ea typeface="MS Mincho"/>
                      </a:endParaRPr>
                    </a:p>
                  </a:txBody>
                  <a:tcPr marL="51098" marR="51098" marT="0" marB="0" anchor="ctr"/>
                </a:tc>
                <a:tc>
                  <a:txBody>
                    <a:bodyPr/>
                    <a:lstStyle/>
                    <a:p>
                      <a:pPr algn="ctr">
                        <a:lnSpc>
                          <a:spcPct val="115000"/>
                        </a:lnSpc>
                        <a:spcAft>
                          <a:spcPts val="600"/>
                        </a:spcAft>
                        <a:tabLst>
                          <a:tab pos="228600" algn="l"/>
                        </a:tabLst>
                      </a:pPr>
                      <a:r>
                        <a:rPr lang="en-US" sz="1400">
                          <a:effectLst/>
                        </a:rPr>
                        <a:t>56.5 – 73.8</a:t>
                      </a:r>
                      <a:endParaRPr lang="en-CA" sz="1800">
                        <a:effectLst/>
                        <a:latin typeface="Times New Roman" panose="02020603050405020304" pitchFamily="18" charset="0"/>
                        <a:ea typeface="MS Mincho"/>
                      </a:endParaRPr>
                    </a:p>
                  </a:txBody>
                  <a:tcPr marL="51098" marR="51098" marT="0" marB="0" anchor="ctr"/>
                </a:tc>
                <a:tc>
                  <a:txBody>
                    <a:bodyPr/>
                    <a:lstStyle/>
                    <a:p>
                      <a:pPr algn="ctr">
                        <a:lnSpc>
                          <a:spcPct val="115000"/>
                        </a:lnSpc>
                        <a:spcAft>
                          <a:spcPts val="600"/>
                        </a:spcAft>
                        <a:tabLst>
                          <a:tab pos="228600" algn="l"/>
                        </a:tabLst>
                      </a:pPr>
                      <a:r>
                        <a:rPr lang="en-US" sz="1400">
                          <a:effectLst/>
                        </a:rPr>
                        <a:t>64.2</a:t>
                      </a:r>
                      <a:endParaRPr lang="en-CA" sz="1800">
                        <a:effectLst/>
                        <a:latin typeface="Times New Roman" panose="02020603050405020304" pitchFamily="18" charset="0"/>
                        <a:ea typeface="MS Mincho"/>
                      </a:endParaRPr>
                    </a:p>
                  </a:txBody>
                  <a:tcPr marL="51098" marR="51098" marT="0" marB="0" anchor="ctr"/>
                </a:tc>
                <a:tc>
                  <a:txBody>
                    <a:bodyPr/>
                    <a:lstStyle/>
                    <a:p>
                      <a:pPr algn="ctr">
                        <a:lnSpc>
                          <a:spcPct val="115000"/>
                        </a:lnSpc>
                        <a:spcAft>
                          <a:spcPts val="600"/>
                        </a:spcAft>
                        <a:tabLst>
                          <a:tab pos="228600" algn="l"/>
                        </a:tabLst>
                      </a:pPr>
                      <a:r>
                        <a:rPr lang="en-US" sz="1400">
                          <a:effectLst/>
                        </a:rPr>
                        <a:t>54.9 – 72.8</a:t>
                      </a:r>
                      <a:endParaRPr lang="en-CA" sz="1800">
                        <a:effectLst/>
                        <a:latin typeface="Times New Roman" panose="02020603050405020304" pitchFamily="18" charset="0"/>
                        <a:ea typeface="MS Mincho"/>
                      </a:endParaRPr>
                    </a:p>
                  </a:txBody>
                  <a:tcPr marL="51098" marR="51098" marT="0" marB="0" anchor="ctr"/>
                </a:tc>
                <a:extLst>
                  <a:ext uri="{0D108BD9-81ED-4DB2-BD59-A6C34878D82A}">
                    <a16:rowId xmlns:a16="http://schemas.microsoft.com/office/drawing/2014/main" val="10013"/>
                  </a:ext>
                </a:extLst>
              </a:tr>
              <a:tr h="245438">
                <a:tc>
                  <a:txBody>
                    <a:bodyPr/>
                    <a:lstStyle/>
                    <a:p>
                      <a:pPr>
                        <a:lnSpc>
                          <a:spcPct val="115000"/>
                        </a:lnSpc>
                        <a:spcAft>
                          <a:spcPts val="600"/>
                        </a:spcAft>
                        <a:tabLst>
                          <a:tab pos="228600" algn="l"/>
                        </a:tabLst>
                      </a:pPr>
                      <a:r>
                        <a:rPr lang="en-US" sz="1400">
                          <a:effectLst/>
                        </a:rPr>
                        <a:t> </a:t>
                      </a:r>
                      <a:endParaRPr lang="en-CA" sz="1800">
                        <a:effectLst/>
                        <a:latin typeface="Times New Roman" panose="02020603050405020304" pitchFamily="18" charset="0"/>
                        <a:ea typeface="MS Mincho"/>
                      </a:endParaRPr>
                    </a:p>
                  </a:txBody>
                  <a:tcPr marL="51098" marR="51098" marT="0" marB="0" anchor="ctr"/>
                </a:tc>
                <a:tc>
                  <a:txBody>
                    <a:bodyPr/>
                    <a:lstStyle/>
                    <a:p>
                      <a:pPr>
                        <a:lnSpc>
                          <a:spcPct val="115000"/>
                        </a:lnSpc>
                        <a:spcAft>
                          <a:spcPts val="600"/>
                        </a:spcAft>
                        <a:tabLst>
                          <a:tab pos="228600" algn="l"/>
                        </a:tabLst>
                      </a:pPr>
                      <a:r>
                        <a:rPr lang="en-US" sz="1400">
                          <a:effectLst/>
                        </a:rPr>
                        <a:t>Specificity</a:t>
                      </a:r>
                      <a:endParaRPr lang="en-CA" sz="1800">
                        <a:effectLst/>
                        <a:latin typeface="Times New Roman" panose="02020603050405020304" pitchFamily="18" charset="0"/>
                        <a:ea typeface="MS Mincho"/>
                      </a:endParaRPr>
                    </a:p>
                  </a:txBody>
                  <a:tcPr marL="51098" marR="51098" marT="0" marB="0" anchor="ctr"/>
                </a:tc>
                <a:tc>
                  <a:txBody>
                    <a:bodyPr/>
                    <a:lstStyle/>
                    <a:p>
                      <a:pPr algn="ctr">
                        <a:lnSpc>
                          <a:spcPct val="115000"/>
                        </a:lnSpc>
                        <a:spcAft>
                          <a:spcPts val="600"/>
                        </a:spcAft>
                        <a:tabLst>
                          <a:tab pos="228600" algn="l"/>
                        </a:tabLst>
                      </a:pPr>
                      <a:r>
                        <a:rPr lang="en-US" sz="1400">
                          <a:effectLst/>
                        </a:rPr>
                        <a:t>73.1</a:t>
                      </a:r>
                      <a:endParaRPr lang="en-CA" sz="1800">
                        <a:effectLst/>
                        <a:latin typeface="Times New Roman" panose="02020603050405020304" pitchFamily="18" charset="0"/>
                        <a:ea typeface="MS Mincho"/>
                      </a:endParaRPr>
                    </a:p>
                  </a:txBody>
                  <a:tcPr marL="51098" marR="51098" marT="0" marB="0" anchor="ctr"/>
                </a:tc>
                <a:tc>
                  <a:txBody>
                    <a:bodyPr/>
                    <a:lstStyle/>
                    <a:p>
                      <a:pPr algn="ctr">
                        <a:lnSpc>
                          <a:spcPct val="115000"/>
                        </a:lnSpc>
                        <a:spcAft>
                          <a:spcPts val="600"/>
                        </a:spcAft>
                        <a:tabLst>
                          <a:tab pos="228600" algn="l"/>
                        </a:tabLst>
                      </a:pPr>
                      <a:r>
                        <a:rPr lang="en-US" sz="1400">
                          <a:effectLst/>
                        </a:rPr>
                        <a:t>69.6 – 76.6</a:t>
                      </a:r>
                      <a:endParaRPr lang="en-CA" sz="1800">
                        <a:effectLst/>
                        <a:latin typeface="Times New Roman" panose="02020603050405020304" pitchFamily="18" charset="0"/>
                        <a:ea typeface="MS Mincho"/>
                      </a:endParaRPr>
                    </a:p>
                  </a:txBody>
                  <a:tcPr marL="51098" marR="51098" marT="0" marB="0" anchor="ctr"/>
                </a:tc>
                <a:tc>
                  <a:txBody>
                    <a:bodyPr/>
                    <a:lstStyle/>
                    <a:p>
                      <a:pPr algn="ctr">
                        <a:lnSpc>
                          <a:spcPct val="115000"/>
                        </a:lnSpc>
                        <a:spcAft>
                          <a:spcPts val="600"/>
                        </a:spcAft>
                        <a:tabLst>
                          <a:tab pos="228600" algn="l"/>
                        </a:tabLst>
                      </a:pPr>
                      <a:r>
                        <a:rPr lang="en-US" sz="1400">
                          <a:effectLst/>
                        </a:rPr>
                        <a:t>78.0</a:t>
                      </a:r>
                      <a:endParaRPr lang="en-CA" sz="1800">
                        <a:effectLst/>
                        <a:latin typeface="Times New Roman" panose="02020603050405020304" pitchFamily="18" charset="0"/>
                        <a:ea typeface="MS Mincho"/>
                      </a:endParaRPr>
                    </a:p>
                  </a:txBody>
                  <a:tcPr marL="51098" marR="51098" marT="0" marB="0" anchor="ctr"/>
                </a:tc>
                <a:tc>
                  <a:txBody>
                    <a:bodyPr/>
                    <a:lstStyle/>
                    <a:p>
                      <a:pPr algn="ctr">
                        <a:lnSpc>
                          <a:spcPct val="115000"/>
                        </a:lnSpc>
                        <a:spcAft>
                          <a:spcPts val="600"/>
                        </a:spcAft>
                        <a:tabLst>
                          <a:tab pos="228600" algn="l"/>
                        </a:tabLst>
                      </a:pPr>
                      <a:r>
                        <a:rPr lang="en-US" sz="1400">
                          <a:effectLst/>
                        </a:rPr>
                        <a:t>73.4 – 83.4</a:t>
                      </a:r>
                      <a:endParaRPr lang="en-CA" sz="1800">
                        <a:effectLst/>
                        <a:latin typeface="Times New Roman" panose="02020603050405020304" pitchFamily="18" charset="0"/>
                        <a:ea typeface="MS Mincho"/>
                      </a:endParaRPr>
                    </a:p>
                  </a:txBody>
                  <a:tcPr marL="51098" marR="51098" marT="0" marB="0" anchor="ctr"/>
                </a:tc>
                <a:extLst>
                  <a:ext uri="{0D108BD9-81ED-4DB2-BD59-A6C34878D82A}">
                    <a16:rowId xmlns:a16="http://schemas.microsoft.com/office/drawing/2014/main" val="10014"/>
                  </a:ext>
                </a:extLst>
              </a:tr>
              <a:tr h="245438">
                <a:tc gridSpan="2">
                  <a:txBody>
                    <a:bodyPr/>
                    <a:lstStyle/>
                    <a:p>
                      <a:pPr>
                        <a:lnSpc>
                          <a:spcPct val="115000"/>
                        </a:lnSpc>
                        <a:spcAft>
                          <a:spcPts val="600"/>
                        </a:spcAft>
                        <a:tabLst>
                          <a:tab pos="228600" algn="l"/>
                        </a:tabLst>
                      </a:pPr>
                      <a:r>
                        <a:rPr lang="en-US" sz="1400">
                          <a:effectLst/>
                        </a:rPr>
                        <a:t>TST</a:t>
                      </a:r>
                      <a:endParaRPr lang="en-CA" sz="1800">
                        <a:effectLst/>
                        <a:latin typeface="Times New Roman" panose="02020603050405020304" pitchFamily="18" charset="0"/>
                        <a:ea typeface="MS Mincho"/>
                      </a:endParaRPr>
                    </a:p>
                  </a:txBody>
                  <a:tcPr marL="51098" marR="51098" marT="0" marB="0" anchor="ctr"/>
                </a:tc>
                <a:tc hMerge="1">
                  <a:txBody>
                    <a:bodyPr/>
                    <a:lstStyle/>
                    <a:p>
                      <a:endParaRPr lang="en-CA"/>
                    </a:p>
                  </a:txBody>
                  <a:tcPr/>
                </a:tc>
                <a:tc>
                  <a:txBody>
                    <a:bodyPr/>
                    <a:lstStyle/>
                    <a:p>
                      <a:pPr algn="ctr">
                        <a:lnSpc>
                          <a:spcPct val="115000"/>
                        </a:lnSpc>
                        <a:spcAft>
                          <a:spcPts val="600"/>
                        </a:spcAft>
                        <a:tabLst>
                          <a:tab pos="228600" algn="l"/>
                        </a:tabLst>
                      </a:pPr>
                      <a:r>
                        <a:rPr lang="en-US" sz="1400">
                          <a:effectLst/>
                        </a:rPr>
                        <a:t> </a:t>
                      </a:r>
                      <a:endParaRPr lang="en-CA" sz="1800">
                        <a:effectLst/>
                        <a:latin typeface="Times New Roman" panose="02020603050405020304" pitchFamily="18" charset="0"/>
                        <a:ea typeface="MS Mincho"/>
                      </a:endParaRPr>
                    </a:p>
                  </a:txBody>
                  <a:tcPr marL="51098" marR="51098" marT="0" marB="0" anchor="ctr"/>
                </a:tc>
                <a:tc>
                  <a:txBody>
                    <a:bodyPr/>
                    <a:lstStyle/>
                    <a:p>
                      <a:pPr algn="ctr">
                        <a:lnSpc>
                          <a:spcPct val="115000"/>
                        </a:lnSpc>
                        <a:spcAft>
                          <a:spcPts val="600"/>
                        </a:spcAft>
                        <a:tabLst>
                          <a:tab pos="228600" algn="l"/>
                        </a:tabLst>
                      </a:pPr>
                      <a:r>
                        <a:rPr lang="en-US" sz="1400">
                          <a:effectLst/>
                        </a:rPr>
                        <a:t> </a:t>
                      </a:r>
                      <a:endParaRPr lang="en-CA" sz="1800">
                        <a:effectLst/>
                        <a:latin typeface="Times New Roman" panose="02020603050405020304" pitchFamily="18" charset="0"/>
                        <a:ea typeface="MS Mincho"/>
                      </a:endParaRPr>
                    </a:p>
                  </a:txBody>
                  <a:tcPr marL="51098" marR="51098" marT="0" marB="0" anchor="ctr"/>
                </a:tc>
                <a:tc>
                  <a:txBody>
                    <a:bodyPr/>
                    <a:lstStyle/>
                    <a:p>
                      <a:pPr algn="ctr">
                        <a:lnSpc>
                          <a:spcPct val="115000"/>
                        </a:lnSpc>
                        <a:spcAft>
                          <a:spcPts val="600"/>
                        </a:spcAft>
                        <a:tabLst>
                          <a:tab pos="228600" algn="l"/>
                        </a:tabLst>
                      </a:pPr>
                      <a:r>
                        <a:rPr lang="en-US" sz="1400">
                          <a:effectLst/>
                        </a:rPr>
                        <a:t> </a:t>
                      </a:r>
                      <a:endParaRPr lang="en-CA" sz="1800">
                        <a:effectLst/>
                        <a:latin typeface="Times New Roman" panose="02020603050405020304" pitchFamily="18" charset="0"/>
                        <a:ea typeface="MS Mincho"/>
                      </a:endParaRPr>
                    </a:p>
                  </a:txBody>
                  <a:tcPr marL="51098" marR="51098" marT="0" marB="0" anchor="ctr"/>
                </a:tc>
                <a:tc>
                  <a:txBody>
                    <a:bodyPr/>
                    <a:lstStyle/>
                    <a:p>
                      <a:pPr algn="ctr">
                        <a:lnSpc>
                          <a:spcPct val="115000"/>
                        </a:lnSpc>
                        <a:spcAft>
                          <a:spcPts val="600"/>
                        </a:spcAft>
                        <a:tabLst>
                          <a:tab pos="228600" algn="l"/>
                        </a:tabLst>
                      </a:pPr>
                      <a:r>
                        <a:rPr lang="en-US" sz="1400">
                          <a:effectLst/>
                        </a:rPr>
                        <a:t> </a:t>
                      </a:r>
                      <a:endParaRPr lang="en-CA" sz="1800">
                        <a:effectLst/>
                        <a:latin typeface="Times New Roman" panose="02020603050405020304" pitchFamily="18" charset="0"/>
                        <a:ea typeface="MS Mincho"/>
                      </a:endParaRPr>
                    </a:p>
                  </a:txBody>
                  <a:tcPr marL="51098" marR="51098" marT="0" marB="0" anchor="ctr"/>
                </a:tc>
                <a:extLst>
                  <a:ext uri="{0D108BD9-81ED-4DB2-BD59-A6C34878D82A}">
                    <a16:rowId xmlns:a16="http://schemas.microsoft.com/office/drawing/2014/main" val="10015"/>
                  </a:ext>
                </a:extLst>
              </a:tr>
              <a:tr h="245438">
                <a:tc>
                  <a:txBody>
                    <a:bodyPr/>
                    <a:lstStyle/>
                    <a:p>
                      <a:pPr>
                        <a:lnSpc>
                          <a:spcPct val="115000"/>
                        </a:lnSpc>
                        <a:spcAft>
                          <a:spcPts val="600"/>
                        </a:spcAft>
                        <a:tabLst>
                          <a:tab pos="228600" algn="l"/>
                        </a:tabLst>
                      </a:pPr>
                      <a:r>
                        <a:rPr lang="en-US" sz="1400">
                          <a:effectLst/>
                        </a:rPr>
                        <a:t> </a:t>
                      </a:r>
                      <a:endParaRPr lang="en-CA" sz="1800">
                        <a:effectLst/>
                        <a:latin typeface="Times New Roman" panose="02020603050405020304" pitchFamily="18" charset="0"/>
                        <a:ea typeface="MS Mincho"/>
                      </a:endParaRPr>
                    </a:p>
                  </a:txBody>
                  <a:tcPr marL="51098" marR="51098" marT="0" marB="0" anchor="ctr"/>
                </a:tc>
                <a:tc>
                  <a:txBody>
                    <a:bodyPr/>
                    <a:lstStyle/>
                    <a:p>
                      <a:pPr>
                        <a:lnSpc>
                          <a:spcPct val="115000"/>
                        </a:lnSpc>
                        <a:spcAft>
                          <a:spcPts val="600"/>
                        </a:spcAft>
                        <a:tabLst>
                          <a:tab pos="228600" algn="l"/>
                        </a:tabLst>
                      </a:pPr>
                      <a:r>
                        <a:rPr lang="en-US" sz="1400">
                          <a:effectLst/>
                        </a:rPr>
                        <a:t>Sensitivity</a:t>
                      </a:r>
                      <a:endParaRPr lang="en-CA" sz="1800">
                        <a:effectLst/>
                        <a:latin typeface="Times New Roman" panose="02020603050405020304" pitchFamily="18" charset="0"/>
                        <a:ea typeface="MS Mincho"/>
                      </a:endParaRPr>
                    </a:p>
                  </a:txBody>
                  <a:tcPr marL="51098" marR="51098" marT="0" marB="0" anchor="ctr"/>
                </a:tc>
                <a:tc>
                  <a:txBody>
                    <a:bodyPr/>
                    <a:lstStyle/>
                    <a:p>
                      <a:pPr algn="ctr">
                        <a:lnSpc>
                          <a:spcPct val="115000"/>
                        </a:lnSpc>
                        <a:spcAft>
                          <a:spcPts val="600"/>
                        </a:spcAft>
                        <a:tabLst>
                          <a:tab pos="228600" algn="l"/>
                        </a:tabLst>
                      </a:pPr>
                      <a:r>
                        <a:rPr lang="en-US" sz="1400">
                          <a:effectLst/>
                        </a:rPr>
                        <a:t>69.0</a:t>
                      </a:r>
                      <a:endParaRPr lang="en-CA" sz="1800">
                        <a:effectLst/>
                        <a:latin typeface="Times New Roman" panose="02020603050405020304" pitchFamily="18" charset="0"/>
                        <a:ea typeface="MS Mincho"/>
                      </a:endParaRPr>
                    </a:p>
                  </a:txBody>
                  <a:tcPr marL="51098" marR="51098" marT="0" marB="0" anchor="ctr"/>
                </a:tc>
                <a:tc>
                  <a:txBody>
                    <a:bodyPr/>
                    <a:lstStyle/>
                    <a:p>
                      <a:pPr algn="ctr">
                        <a:lnSpc>
                          <a:spcPct val="115000"/>
                        </a:lnSpc>
                        <a:spcAft>
                          <a:spcPts val="600"/>
                        </a:spcAft>
                        <a:tabLst>
                          <a:tab pos="228600" algn="l"/>
                        </a:tabLst>
                      </a:pPr>
                      <a:r>
                        <a:rPr lang="en-US" sz="1400">
                          <a:effectLst/>
                        </a:rPr>
                        <a:t>60.5 – 76.7</a:t>
                      </a:r>
                      <a:endParaRPr lang="en-CA" sz="1800">
                        <a:effectLst/>
                        <a:latin typeface="Times New Roman" panose="02020603050405020304" pitchFamily="18" charset="0"/>
                        <a:ea typeface="MS Mincho"/>
                      </a:endParaRPr>
                    </a:p>
                  </a:txBody>
                  <a:tcPr marL="51098" marR="51098" marT="0" marB="0" anchor="ctr"/>
                </a:tc>
                <a:tc>
                  <a:txBody>
                    <a:bodyPr/>
                    <a:lstStyle/>
                    <a:p>
                      <a:pPr algn="ctr">
                        <a:lnSpc>
                          <a:spcPct val="115000"/>
                        </a:lnSpc>
                        <a:spcAft>
                          <a:spcPts val="600"/>
                        </a:spcAft>
                        <a:tabLst>
                          <a:tab pos="228600" algn="l"/>
                        </a:tabLst>
                      </a:pPr>
                      <a:r>
                        <a:rPr lang="en-US" sz="1400">
                          <a:effectLst/>
                        </a:rPr>
                        <a:t>75.2</a:t>
                      </a:r>
                      <a:endParaRPr lang="en-CA" sz="1800">
                        <a:effectLst/>
                        <a:latin typeface="Times New Roman" panose="02020603050405020304" pitchFamily="18" charset="0"/>
                        <a:ea typeface="MS Mincho"/>
                      </a:endParaRPr>
                    </a:p>
                  </a:txBody>
                  <a:tcPr marL="51098" marR="51098" marT="0" marB="0" anchor="ctr"/>
                </a:tc>
                <a:tc>
                  <a:txBody>
                    <a:bodyPr/>
                    <a:lstStyle/>
                    <a:p>
                      <a:pPr algn="ctr">
                        <a:lnSpc>
                          <a:spcPct val="115000"/>
                        </a:lnSpc>
                        <a:spcAft>
                          <a:spcPts val="600"/>
                        </a:spcAft>
                        <a:tabLst>
                          <a:tab pos="228600" algn="l"/>
                        </a:tabLst>
                      </a:pPr>
                      <a:r>
                        <a:rPr lang="en-US" sz="1400">
                          <a:effectLst/>
                        </a:rPr>
                        <a:t>61.2 – 83.8</a:t>
                      </a:r>
                      <a:endParaRPr lang="en-CA" sz="1800">
                        <a:effectLst/>
                        <a:latin typeface="Times New Roman" panose="02020603050405020304" pitchFamily="18" charset="0"/>
                        <a:ea typeface="MS Mincho"/>
                      </a:endParaRPr>
                    </a:p>
                  </a:txBody>
                  <a:tcPr marL="51098" marR="51098" marT="0" marB="0" anchor="ctr"/>
                </a:tc>
                <a:extLst>
                  <a:ext uri="{0D108BD9-81ED-4DB2-BD59-A6C34878D82A}">
                    <a16:rowId xmlns:a16="http://schemas.microsoft.com/office/drawing/2014/main" val="10016"/>
                  </a:ext>
                </a:extLst>
              </a:tr>
              <a:tr h="245438">
                <a:tc>
                  <a:txBody>
                    <a:bodyPr/>
                    <a:lstStyle/>
                    <a:p>
                      <a:pPr>
                        <a:lnSpc>
                          <a:spcPct val="115000"/>
                        </a:lnSpc>
                        <a:spcAft>
                          <a:spcPts val="600"/>
                        </a:spcAft>
                        <a:tabLst>
                          <a:tab pos="228600" algn="l"/>
                        </a:tabLst>
                      </a:pPr>
                      <a:r>
                        <a:rPr lang="en-US" sz="1400">
                          <a:effectLst/>
                        </a:rPr>
                        <a:t> </a:t>
                      </a:r>
                      <a:endParaRPr lang="en-CA" sz="1800">
                        <a:effectLst/>
                        <a:latin typeface="Times New Roman" panose="02020603050405020304" pitchFamily="18" charset="0"/>
                        <a:ea typeface="MS Mincho"/>
                      </a:endParaRPr>
                    </a:p>
                  </a:txBody>
                  <a:tcPr marL="51098" marR="51098" marT="0" marB="0" anchor="ctr"/>
                </a:tc>
                <a:tc>
                  <a:txBody>
                    <a:bodyPr/>
                    <a:lstStyle/>
                    <a:p>
                      <a:pPr>
                        <a:lnSpc>
                          <a:spcPct val="115000"/>
                        </a:lnSpc>
                        <a:spcAft>
                          <a:spcPts val="600"/>
                        </a:spcAft>
                        <a:tabLst>
                          <a:tab pos="228600" algn="l"/>
                        </a:tabLst>
                      </a:pPr>
                      <a:r>
                        <a:rPr lang="en-US" sz="1400">
                          <a:effectLst/>
                        </a:rPr>
                        <a:t>Specificity</a:t>
                      </a:r>
                      <a:endParaRPr lang="en-CA" sz="1800">
                        <a:effectLst/>
                        <a:latin typeface="Times New Roman" panose="02020603050405020304" pitchFamily="18" charset="0"/>
                        <a:ea typeface="MS Mincho"/>
                      </a:endParaRPr>
                    </a:p>
                  </a:txBody>
                  <a:tcPr marL="51098" marR="51098" marT="0" marB="0" anchor="ctr"/>
                </a:tc>
                <a:tc>
                  <a:txBody>
                    <a:bodyPr/>
                    <a:lstStyle/>
                    <a:p>
                      <a:pPr algn="ctr">
                        <a:lnSpc>
                          <a:spcPct val="115000"/>
                        </a:lnSpc>
                        <a:spcAft>
                          <a:spcPts val="600"/>
                        </a:spcAft>
                        <a:tabLst>
                          <a:tab pos="228600" algn="l"/>
                        </a:tabLst>
                      </a:pPr>
                      <a:r>
                        <a:rPr lang="en-US" sz="1400">
                          <a:effectLst/>
                        </a:rPr>
                        <a:t>62.4</a:t>
                      </a:r>
                      <a:endParaRPr lang="en-CA" sz="1800">
                        <a:effectLst/>
                        <a:latin typeface="Times New Roman" panose="02020603050405020304" pitchFamily="18" charset="0"/>
                        <a:ea typeface="MS Mincho"/>
                      </a:endParaRPr>
                    </a:p>
                  </a:txBody>
                  <a:tcPr marL="51098" marR="51098" marT="0" marB="0" anchor="ctr"/>
                </a:tc>
                <a:tc>
                  <a:txBody>
                    <a:bodyPr/>
                    <a:lstStyle/>
                    <a:p>
                      <a:pPr algn="ctr">
                        <a:lnSpc>
                          <a:spcPct val="115000"/>
                        </a:lnSpc>
                        <a:spcAft>
                          <a:spcPts val="600"/>
                        </a:spcAft>
                        <a:tabLst>
                          <a:tab pos="228600" algn="l"/>
                        </a:tabLst>
                      </a:pPr>
                      <a:r>
                        <a:rPr lang="en-US" sz="1400">
                          <a:effectLst/>
                        </a:rPr>
                        <a:t>58.5 – 66.1</a:t>
                      </a:r>
                      <a:endParaRPr lang="en-CA" sz="1800">
                        <a:effectLst/>
                        <a:latin typeface="Times New Roman" panose="02020603050405020304" pitchFamily="18" charset="0"/>
                        <a:ea typeface="MS Mincho"/>
                      </a:endParaRPr>
                    </a:p>
                  </a:txBody>
                  <a:tcPr marL="51098" marR="51098" marT="0" marB="0" anchor="ctr"/>
                </a:tc>
                <a:tc>
                  <a:txBody>
                    <a:bodyPr/>
                    <a:lstStyle/>
                    <a:p>
                      <a:pPr algn="ctr">
                        <a:lnSpc>
                          <a:spcPct val="115000"/>
                        </a:lnSpc>
                        <a:spcAft>
                          <a:spcPts val="600"/>
                        </a:spcAft>
                        <a:tabLst>
                          <a:tab pos="228600" algn="l"/>
                        </a:tabLst>
                      </a:pPr>
                      <a:r>
                        <a:rPr lang="en-US" sz="1400">
                          <a:effectLst/>
                        </a:rPr>
                        <a:t>69.3</a:t>
                      </a:r>
                      <a:endParaRPr lang="en-CA" sz="1800">
                        <a:effectLst/>
                        <a:latin typeface="Times New Roman" panose="02020603050405020304" pitchFamily="18" charset="0"/>
                        <a:ea typeface="MS Mincho"/>
                      </a:endParaRPr>
                    </a:p>
                  </a:txBody>
                  <a:tcPr marL="51098" marR="51098" marT="0" marB="0" anchor="ctr"/>
                </a:tc>
                <a:tc>
                  <a:txBody>
                    <a:bodyPr/>
                    <a:lstStyle/>
                    <a:p>
                      <a:pPr algn="ctr">
                        <a:lnSpc>
                          <a:spcPct val="115000"/>
                        </a:lnSpc>
                        <a:spcAft>
                          <a:spcPts val="600"/>
                        </a:spcAft>
                        <a:tabLst>
                          <a:tab pos="228600" algn="l"/>
                        </a:tabLst>
                      </a:pPr>
                      <a:r>
                        <a:rPr lang="en-US" sz="1400" dirty="0">
                          <a:effectLst/>
                        </a:rPr>
                        <a:t>63.2 – 75.9</a:t>
                      </a:r>
                      <a:endParaRPr lang="en-CA" sz="1800" dirty="0">
                        <a:effectLst/>
                        <a:latin typeface="Times New Roman" panose="02020603050405020304" pitchFamily="18" charset="0"/>
                        <a:ea typeface="MS Mincho"/>
                      </a:endParaRPr>
                    </a:p>
                  </a:txBody>
                  <a:tcPr marL="51098" marR="51098" marT="0" marB="0" anchor="ctr"/>
                </a:tc>
                <a:extLst>
                  <a:ext uri="{0D108BD9-81ED-4DB2-BD59-A6C34878D82A}">
                    <a16:rowId xmlns:a16="http://schemas.microsoft.com/office/drawing/2014/main" val="10017"/>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7804490"/>
              </p:ext>
            </p:extLst>
          </p:nvPr>
        </p:nvGraphicFramePr>
        <p:xfrm>
          <a:off x="1907705" y="476672"/>
          <a:ext cx="5448386" cy="5763144"/>
        </p:xfrm>
        <a:graphic>
          <a:graphicData uri="http://schemas.openxmlformats.org/drawingml/2006/table">
            <a:tbl>
              <a:tblPr firstRow="1" bandRow="1">
                <a:tableStyleId>{C083E6E3-FA7D-4D7B-A595-EF9225AFEA82}</a:tableStyleId>
              </a:tblPr>
              <a:tblGrid>
                <a:gridCol w="648716">
                  <a:extLst>
                    <a:ext uri="{9D8B030D-6E8A-4147-A177-3AD203B41FA5}">
                      <a16:colId xmlns:a16="http://schemas.microsoft.com/office/drawing/2014/main" val="20000"/>
                    </a:ext>
                  </a:extLst>
                </a:gridCol>
                <a:gridCol w="465237">
                  <a:extLst>
                    <a:ext uri="{9D8B030D-6E8A-4147-A177-3AD203B41FA5}">
                      <a16:colId xmlns:a16="http://schemas.microsoft.com/office/drawing/2014/main" val="20001"/>
                    </a:ext>
                  </a:extLst>
                </a:gridCol>
                <a:gridCol w="456912">
                  <a:extLst>
                    <a:ext uri="{9D8B030D-6E8A-4147-A177-3AD203B41FA5}">
                      <a16:colId xmlns:a16="http://schemas.microsoft.com/office/drawing/2014/main" val="20002"/>
                    </a:ext>
                  </a:extLst>
                </a:gridCol>
                <a:gridCol w="456081">
                  <a:extLst>
                    <a:ext uri="{9D8B030D-6E8A-4147-A177-3AD203B41FA5}">
                      <a16:colId xmlns:a16="http://schemas.microsoft.com/office/drawing/2014/main" val="20003"/>
                    </a:ext>
                  </a:extLst>
                </a:gridCol>
                <a:gridCol w="421325">
                  <a:extLst>
                    <a:ext uri="{9D8B030D-6E8A-4147-A177-3AD203B41FA5}">
                      <a16:colId xmlns:a16="http://schemas.microsoft.com/office/drawing/2014/main" val="20004"/>
                    </a:ext>
                  </a:extLst>
                </a:gridCol>
                <a:gridCol w="960233">
                  <a:extLst>
                    <a:ext uri="{9D8B030D-6E8A-4147-A177-3AD203B41FA5}">
                      <a16:colId xmlns:a16="http://schemas.microsoft.com/office/drawing/2014/main" val="20005"/>
                    </a:ext>
                  </a:extLst>
                </a:gridCol>
                <a:gridCol w="1103778">
                  <a:extLst>
                    <a:ext uri="{9D8B030D-6E8A-4147-A177-3AD203B41FA5}">
                      <a16:colId xmlns:a16="http://schemas.microsoft.com/office/drawing/2014/main" val="20006"/>
                    </a:ext>
                  </a:extLst>
                </a:gridCol>
                <a:gridCol w="936104">
                  <a:extLst>
                    <a:ext uri="{9D8B030D-6E8A-4147-A177-3AD203B41FA5}">
                      <a16:colId xmlns:a16="http://schemas.microsoft.com/office/drawing/2014/main" val="20007"/>
                    </a:ext>
                  </a:extLst>
                </a:gridCol>
              </a:tblGrid>
              <a:tr h="249683">
                <a:tc gridSpan="5">
                  <a:txBody>
                    <a:bodyPr/>
                    <a:lstStyle/>
                    <a:p>
                      <a:pPr algn="ctr">
                        <a:lnSpc>
                          <a:spcPct val="115000"/>
                        </a:lnSpc>
                        <a:spcAft>
                          <a:spcPts val="600"/>
                        </a:spcAft>
                        <a:tabLst>
                          <a:tab pos="228600" algn="l"/>
                        </a:tabLst>
                      </a:pPr>
                      <a:r>
                        <a:rPr lang="en-US" sz="1400" dirty="0">
                          <a:effectLst/>
                        </a:rPr>
                        <a:t>Test outcome pattern</a:t>
                      </a:r>
                      <a:endParaRPr lang="en-CA" sz="1800" dirty="0">
                        <a:effectLst/>
                        <a:latin typeface="Times New Roman" panose="02020603050405020304" pitchFamily="18" charset="0"/>
                        <a:ea typeface="MS Mincho"/>
                      </a:endParaRPr>
                    </a:p>
                  </a:txBody>
                  <a:tcPr marL="48851" marR="48851" marT="0" marB="0"/>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ctr">
                        <a:lnSpc>
                          <a:spcPct val="115000"/>
                        </a:lnSpc>
                        <a:spcAft>
                          <a:spcPts val="600"/>
                        </a:spcAft>
                        <a:tabLst>
                          <a:tab pos="228600" algn="l"/>
                        </a:tabLst>
                      </a:pPr>
                      <a:r>
                        <a:rPr lang="en-US" sz="1400" dirty="0">
                          <a:effectLst/>
                        </a:rPr>
                        <a:t>Observed frequency</a:t>
                      </a:r>
                      <a:endParaRPr lang="en-CA" sz="1800" dirty="0">
                        <a:effectLst/>
                        <a:latin typeface="Times New Roman" panose="02020603050405020304" pitchFamily="18" charset="0"/>
                        <a:ea typeface="MS Mincho"/>
                      </a:endParaRPr>
                    </a:p>
                  </a:txBody>
                  <a:tcPr marL="48851" marR="48851" marT="0" marB="0"/>
                </a:tc>
                <a:tc gridSpan="2">
                  <a:txBody>
                    <a:bodyPr/>
                    <a:lstStyle/>
                    <a:p>
                      <a:pPr algn="ctr">
                        <a:lnSpc>
                          <a:spcPct val="115000"/>
                        </a:lnSpc>
                        <a:spcAft>
                          <a:spcPts val="600"/>
                        </a:spcAft>
                        <a:tabLst>
                          <a:tab pos="228600" algn="l"/>
                        </a:tabLst>
                      </a:pPr>
                      <a:r>
                        <a:rPr lang="en-US" sz="1400" dirty="0">
                          <a:effectLst/>
                        </a:rPr>
                        <a:t>Predicted probability of TB</a:t>
                      </a:r>
                      <a:endParaRPr lang="en-CA" sz="1800" dirty="0">
                        <a:effectLst/>
                        <a:latin typeface="Times New Roman" panose="02020603050405020304" pitchFamily="18" charset="0"/>
                        <a:ea typeface="MS Mincho"/>
                      </a:endParaRPr>
                    </a:p>
                  </a:txBody>
                  <a:tcPr marL="48851" marR="48851" marT="0" marB="0"/>
                </a:tc>
                <a:tc hMerge="1">
                  <a:txBody>
                    <a:bodyPr/>
                    <a:lstStyle/>
                    <a:p>
                      <a:endParaRPr lang="en-CA"/>
                    </a:p>
                  </a:txBody>
                  <a:tcPr/>
                </a:tc>
                <a:extLst>
                  <a:ext uri="{0D108BD9-81ED-4DB2-BD59-A6C34878D82A}">
                    <a16:rowId xmlns:a16="http://schemas.microsoft.com/office/drawing/2014/main" val="10000"/>
                  </a:ext>
                </a:extLst>
              </a:tr>
              <a:tr h="249683">
                <a:tc>
                  <a:txBody>
                    <a:bodyPr/>
                    <a:lstStyle/>
                    <a:p>
                      <a:pPr algn="ctr">
                        <a:lnSpc>
                          <a:spcPct val="115000"/>
                        </a:lnSpc>
                        <a:spcAft>
                          <a:spcPts val="600"/>
                        </a:spcAft>
                        <a:tabLst>
                          <a:tab pos="228600" algn="l"/>
                        </a:tabLst>
                      </a:pPr>
                      <a:r>
                        <a:rPr lang="en-US" sz="1400" dirty="0">
                          <a:effectLst/>
                        </a:rPr>
                        <a:t>Cu</a:t>
                      </a:r>
                      <a:endParaRPr lang="en-CA" sz="1800" b="1" dirty="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dirty="0" err="1">
                          <a:effectLst/>
                        </a:rPr>
                        <a:t>Xp</a:t>
                      </a:r>
                      <a:endParaRPr lang="en-CA" sz="1800" b="1" dirty="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dirty="0" err="1">
                          <a:effectLst/>
                        </a:rPr>
                        <a:t>Mi</a:t>
                      </a:r>
                      <a:endParaRPr lang="en-CA" sz="1800" b="1" dirty="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dirty="0">
                          <a:effectLst/>
                        </a:rPr>
                        <a:t>Ra</a:t>
                      </a:r>
                      <a:endParaRPr lang="en-CA" sz="1800" b="1" dirty="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dirty="0">
                          <a:effectLst/>
                        </a:rPr>
                        <a:t>TS</a:t>
                      </a:r>
                      <a:endParaRPr lang="en-CA" sz="1800" b="1" dirty="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endParaRPr lang="en-CA" sz="1800" dirty="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95% CrI</a:t>
                      </a:r>
                      <a:endParaRPr lang="en-CA" sz="1800">
                        <a:effectLst/>
                        <a:latin typeface="Times New Roman" panose="02020603050405020304" pitchFamily="18" charset="0"/>
                        <a:ea typeface="MS Mincho"/>
                      </a:endParaRPr>
                    </a:p>
                  </a:txBody>
                  <a:tcPr marL="48851" marR="48851" marT="0" marB="0"/>
                </a:tc>
                <a:extLst>
                  <a:ext uri="{0D108BD9-81ED-4DB2-BD59-A6C34878D82A}">
                    <a16:rowId xmlns:a16="http://schemas.microsoft.com/office/drawing/2014/main" val="10001"/>
                  </a:ext>
                </a:extLst>
              </a:tr>
              <a:tr h="128008">
                <a:tc>
                  <a:txBody>
                    <a:bodyPr/>
                    <a:lstStyle/>
                    <a:p>
                      <a:pPr algn="ctr">
                        <a:lnSpc>
                          <a:spcPct val="115000"/>
                        </a:lnSpc>
                        <a:spcAft>
                          <a:spcPts val="600"/>
                        </a:spcAft>
                        <a:tabLst>
                          <a:tab pos="228600" algn="l"/>
                        </a:tabLst>
                      </a:pPr>
                      <a:r>
                        <a:rPr lang="en-US" sz="1400">
                          <a:effectLst/>
                        </a:rPr>
                        <a:t>0</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0</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0</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0</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0</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296</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  2</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0 – 7</a:t>
                      </a:r>
                      <a:endParaRPr lang="en-CA" sz="1800">
                        <a:effectLst/>
                        <a:latin typeface="Times New Roman" panose="02020603050405020304" pitchFamily="18" charset="0"/>
                        <a:ea typeface="MS Mincho"/>
                      </a:endParaRPr>
                    </a:p>
                  </a:txBody>
                  <a:tcPr marL="48851" marR="48851" marT="0" marB="0"/>
                </a:tc>
                <a:extLst>
                  <a:ext uri="{0D108BD9-81ED-4DB2-BD59-A6C34878D82A}">
                    <a16:rowId xmlns:a16="http://schemas.microsoft.com/office/drawing/2014/main" val="10002"/>
                  </a:ext>
                </a:extLst>
              </a:tr>
              <a:tr h="128008">
                <a:tc>
                  <a:txBody>
                    <a:bodyPr/>
                    <a:lstStyle/>
                    <a:p>
                      <a:pPr algn="ctr">
                        <a:lnSpc>
                          <a:spcPct val="115000"/>
                        </a:lnSpc>
                        <a:spcAft>
                          <a:spcPts val="600"/>
                        </a:spcAft>
                        <a:tabLst>
                          <a:tab pos="228600" algn="l"/>
                        </a:tabLst>
                      </a:pPr>
                      <a:r>
                        <a:rPr lang="en-US" sz="1400">
                          <a:effectLst/>
                        </a:rPr>
                        <a:t>0</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0</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0</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0</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1</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149</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 16</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dirty="0">
                          <a:effectLst/>
                        </a:rPr>
                        <a:t>5 – 33</a:t>
                      </a:r>
                      <a:endParaRPr lang="en-CA" sz="1800" dirty="0">
                        <a:effectLst/>
                        <a:latin typeface="Times New Roman" panose="02020603050405020304" pitchFamily="18" charset="0"/>
                        <a:ea typeface="MS Mincho"/>
                      </a:endParaRPr>
                    </a:p>
                  </a:txBody>
                  <a:tcPr marL="48851" marR="48851" marT="0" marB="0"/>
                </a:tc>
                <a:extLst>
                  <a:ext uri="{0D108BD9-81ED-4DB2-BD59-A6C34878D82A}">
                    <a16:rowId xmlns:a16="http://schemas.microsoft.com/office/drawing/2014/main" val="10003"/>
                  </a:ext>
                </a:extLst>
              </a:tr>
              <a:tr h="128008">
                <a:tc>
                  <a:txBody>
                    <a:bodyPr/>
                    <a:lstStyle/>
                    <a:p>
                      <a:pPr algn="ctr">
                        <a:lnSpc>
                          <a:spcPct val="115000"/>
                        </a:lnSpc>
                        <a:spcAft>
                          <a:spcPts val="600"/>
                        </a:spcAft>
                        <a:tabLst>
                          <a:tab pos="228600" algn="l"/>
                        </a:tabLst>
                      </a:pPr>
                      <a:r>
                        <a:rPr lang="en-US" sz="1400">
                          <a:effectLst/>
                        </a:rPr>
                        <a:t>0</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0</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0</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1</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0</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87</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  9</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0 – 34</a:t>
                      </a:r>
                      <a:endParaRPr lang="en-CA" sz="1800">
                        <a:effectLst/>
                        <a:latin typeface="Times New Roman" panose="02020603050405020304" pitchFamily="18" charset="0"/>
                        <a:ea typeface="MS Mincho"/>
                      </a:endParaRPr>
                    </a:p>
                  </a:txBody>
                  <a:tcPr marL="48851" marR="48851" marT="0" marB="0"/>
                </a:tc>
                <a:extLst>
                  <a:ext uri="{0D108BD9-81ED-4DB2-BD59-A6C34878D82A}">
                    <a16:rowId xmlns:a16="http://schemas.microsoft.com/office/drawing/2014/main" val="10004"/>
                  </a:ext>
                </a:extLst>
              </a:tr>
              <a:tr h="128008">
                <a:tc>
                  <a:txBody>
                    <a:bodyPr/>
                    <a:lstStyle/>
                    <a:p>
                      <a:pPr algn="ctr">
                        <a:lnSpc>
                          <a:spcPct val="115000"/>
                        </a:lnSpc>
                        <a:spcAft>
                          <a:spcPts val="600"/>
                        </a:spcAft>
                        <a:tabLst>
                          <a:tab pos="228600" algn="l"/>
                        </a:tabLst>
                      </a:pPr>
                      <a:r>
                        <a:rPr lang="en-US" sz="1400">
                          <a:effectLst/>
                        </a:rPr>
                        <a:t>0</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0</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0</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1</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1</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78</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 52</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26 – 74</a:t>
                      </a:r>
                      <a:endParaRPr lang="en-CA" sz="1800">
                        <a:effectLst/>
                        <a:latin typeface="Times New Roman" panose="02020603050405020304" pitchFamily="18" charset="0"/>
                        <a:ea typeface="MS Mincho"/>
                      </a:endParaRPr>
                    </a:p>
                  </a:txBody>
                  <a:tcPr marL="48851" marR="48851" marT="0" marB="0"/>
                </a:tc>
                <a:extLst>
                  <a:ext uri="{0D108BD9-81ED-4DB2-BD59-A6C34878D82A}">
                    <a16:rowId xmlns:a16="http://schemas.microsoft.com/office/drawing/2014/main" val="10005"/>
                  </a:ext>
                </a:extLst>
              </a:tr>
              <a:tr h="128008">
                <a:tc>
                  <a:txBody>
                    <a:bodyPr/>
                    <a:lstStyle/>
                    <a:p>
                      <a:pPr algn="ctr">
                        <a:lnSpc>
                          <a:spcPct val="115000"/>
                        </a:lnSpc>
                        <a:spcAft>
                          <a:spcPts val="600"/>
                        </a:spcAft>
                        <a:tabLst>
                          <a:tab pos="228600" algn="l"/>
                        </a:tabLst>
                      </a:pPr>
                      <a:r>
                        <a:rPr lang="en-US" sz="1400">
                          <a:effectLst/>
                        </a:rPr>
                        <a:t>0</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0</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1</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0</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1</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1</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 11</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dirty="0">
                          <a:effectLst/>
                        </a:rPr>
                        <a:t>0 – 100</a:t>
                      </a:r>
                      <a:endParaRPr lang="en-CA" sz="1800" dirty="0">
                        <a:effectLst/>
                        <a:latin typeface="Times New Roman" panose="02020603050405020304" pitchFamily="18" charset="0"/>
                        <a:ea typeface="MS Mincho"/>
                      </a:endParaRPr>
                    </a:p>
                  </a:txBody>
                  <a:tcPr marL="48851" marR="48851" marT="0" marB="0"/>
                </a:tc>
                <a:extLst>
                  <a:ext uri="{0D108BD9-81ED-4DB2-BD59-A6C34878D82A}">
                    <a16:rowId xmlns:a16="http://schemas.microsoft.com/office/drawing/2014/main" val="10006"/>
                  </a:ext>
                </a:extLst>
              </a:tr>
              <a:tr h="128008">
                <a:tc>
                  <a:txBody>
                    <a:bodyPr/>
                    <a:lstStyle/>
                    <a:p>
                      <a:pPr algn="ctr">
                        <a:lnSpc>
                          <a:spcPct val="115000"/>
                        </a:lnSpc>
                        <a:spcAft>
                          <a:spcPts val="600"/>
                        </a:spcAft>
                        <a:tabLst>
                          <a:tab pos="228600" algn="l"/>
                        </a:tabLst>
                      </a:pPr>
                      <a:r>
                        <a:rPr lang="en-US" sz="1400">
                          <a:effectLst/>
                        </a:rPr>
                        <a:t>0</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1</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0</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0</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0</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5</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  4 </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0 – 40</a:t>
                      </a:r>
                      <a:endParaRPr lang="en-CA" sz="1800">
                        <a:effectLst/>
                        <a:latin typeface="Times New Roman" panose="02020603050405020304" pitchFamily="18" charset="0"/>
                        <a:ea typeface="MS Mincho"/>
                      </a:endParaRPr>
                    </a:p>
                  </a:txBody>
                  <a:tcPr marL="48851" marR="48851" marT="0" marB="0"/>
                </a:tc>
                <a:extLst>
                  <a:ext uri="{0D108BD9-81ED-4DB2-BD59-A6C34878D82A}">
                    <a16:rowId xmlns:a16="http://schemas.microsoft.com/office/drawing/2014/main" val="10007"/>
                  </a:ext>
                </a:extLst>
              </a:tr>
              <a:tr h="128008">
                <a:tc>
                  <a:txBody>
                    <a:bodyPr/>
                    <a:lstStyle/>
                    <a:p>
                      <a:pPr algn="ctr">
                        <a:lnSpc>
                          <a:spcPct val="115000"/>
                        </a:lnSpc>
                        <a:spcAft>
                          <a:spcPts val="600"/>
                        </a:spcAft>
                        <a:tabLst>
                          <a:tab pos="228600" algn="l"/>
                        </a:tabLst>
                      </a:pPr>
                      <a:r>
                        <a:rPr lang="en-US" sz="1400">
                          <a:effectLst/>
                        </a:rPr>
                        <a:t>0</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1</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0</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0</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1</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7</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 56 </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0 – 100 </a:t>
                      </a:r>
                      <a:endParaRPr lang="en-CA" sz="1800">
                        <a:effectLst/>
                        <a:latin typeface="Times New Roman" panose="02020603050405020304" pitchFamily="18" charset="0"/>
                        <a:ea typeface="MS Mincho"/>
                      </a:endParaRPr>
                    </a:p>
                  </a:txBody>
                  <a:tcPr marL="48851" marR="48851" marT="0" marB="0"/>
                </a:tc>
                <a:extLst>
                  <a:ext uri="{0D108BD9-81ED-4DB2-BD59-A6C34878D82A}">
                    <a16:rowId xmlns:a16="http://schemas.microsoft.com/office/drawing/2014/main" val="10008"/>
                  </a:ext>
                </a:extLst>
              </a:tr>
              <a:tr h="128008">
                <a:tc>
                  <a:txBody>
                    <a:bodyPr/>
                    <a:lstStyle/>
                    <a:p>
                      <a:pPr algn="ctr">
                        <a:lnSpc>
                          <a:spcPct val="115000"/>
                        </a:lnSpc>
                        <a:spcAft>
                          <a:spcPts val="600"/>
                        </a:spcAft>
                        <a:tabLst>
                          <a:tab pos="228600" algn="l"/>
                        </a:tabLst>
                      </a:pPr>
                      <a:r>
                        <a:rPr lang="en-US" sz="1400">
                          <a:effectLst/>
                        </a:rPr>
                        <a:t>0</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1</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0</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1</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0</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2</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 12 </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 0 – 100 </a:t>
                      </a:r>
                      <a:endParaRPr lang="en-CA" sz="1800">
                        <a:effectLst/>
                        <a:latin typeface="Times New Roman" panose="02020603050405020304" pitchFamily="18" charset="0"/>
                        <a:ea typeface="MS Mincho"/>
                      </a:endParaRPr>
                    </a:p>
                  </a:txBody>
                  <a:tcPr marL="48851" marR="48851" marT="0" marB="0"/>
                </a:tc>
                <a:extLst>
                  <a:ext uri="{0D108BD9-81ED-4DB2-BD59-A6C34878D82A}">
                    <a16:rowId xmlns:a16="http://schemas.microsoft.com/office/drawing/2014/main" val="10009"/>
                  </a:ext>
                </a:extLst>
              </a:tr>
              <a:tr h="249683">
                <a:tc>
                  <a:txBody>
                    <a:bodyPr/>
                    <a:lstStyle/>
                    <a:p>
                      <a:pPr algn="ctr">
                        <a:lnSpc>
                          <a:spcPct val="115000"/>
                        </a:lnSpc>
                        <a:spcAft>
                          <a:spcPts val="600"/>
                        </a:spcAft>
                        <a:tabLst>
                          <a:tab pos="228600" algn="l"/>
                        </a:tabLst>
                      </a:pPr>
                      <a:r>
                        <a:rPr lang="en-US" sz="1400">
                          <a:effectLst/>
                        </a:rPr>
                        <a:t>0</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1</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0</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1</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1</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2</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dirty="0">
                          <a:effectLst/>
                        </a:rPr>
                        <a:t> 88</a:t>
                      </a:r>
                      <a:endParaRPr lang="en-CA" sz="1800" dirty="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dirty="0">
                          <a:effectLst/>
                        </a:rPr>
                        <a:t>50 – 100 </a:t>
                      </a:r>
                      <a:endParaRPr lang="en-CA" sz="1800" dirty="0">
                        <a:effectLst/>
                        <a:latin typeface="Times New Roman" panose="02020603050405020304" pitchFamily="18" charset="0"/>
                        <a:ea typeface="MS Mincho"/>
                      </a:endParaRPr>
                    </a:p>
                  </a:txBody>
                  <a:tcPr marL="48851" marR="48851" marT="0" marB="0"/>
                </a:tc>
                <a:extLst>
                  <a:ext uri="{0D108BD9-81ED-4DB2-BD59-A6C34878D82A}">
                    <a16:rowId xmlns:a16="http://schemas.microsoft.com/office/drawing/2014/main" val="10010"/>
                  </a:ext>
                </a:extLst>
              </a:tr>
              <a:tr h="128008">
                <a:tc>
                  <a:txBody>
                    <a:bodyPr/>
                    <a:lstStyle/>
                    <a:p>
                      <a:pPr algn="ctr">
                        <a:lnSpc>
                          <a:spcPct val="115000"/>
                        </a:lnSpc>
                        <a:spcAft>
                          <a:spcPts val="600"/>
                        </a:spcAft>
                        <a:tabLst>
                          <a:tab pos="228600" algn="l"/>
                        </a:tabLst>
                      </a:pPr>
                      <a:r>
                        <a:rPr lang="en-US" sz="1400">
                          <a:effectLst/>
                        </a:rPr>
                        <a:t>1</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0</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0</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0</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0</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3</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dirty="0">
                          <a:effectLst/>
                        </a:rPr>
                        <a:t> 23 </a:t>
                      </a:r>
                      <a:endParaRPr lang="en-CA" sz="1800" dirty="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0 – 100</a:t>
                      </a:r>
                      <a:endParaRPr lang="en-CA" sz="1800">
                        <a:effectLst/>
                        <a:latin typeface="Times New Roman" panose="02020603050405020304" pitchFamily="18" charset="0"/>
                        <a:ea typeface="MS Mincho"/>
                      </a:endParaRPr>
                    </a:p>
                  </a:txBody>
                  <a:tcPr marL="48851" marR="48851" marT="0" marB="0"/>
                </a:tc>
                <a:extLst>
                  <a:ext uri="{0D108BD9-81ED-4DB2-BD59-A6C34878D82A}">
                    <a16:rowId xmlns:a16="http://schemas.microsoft.com/office/drawing/2014/main" val="10011"/>
                  </a:ext>
                </a:extLst>
              </a:tr>
              <a:tr h="249683">
                <a:tc>
                  <a:txBody>
                    <a:bodyPr/>
                    <a:lstStyle/>
                    <a:p>
                      <a:pPr algn="ctr">
                        <a:lnSpc>
                          <a:spcPct val="115000"/>
                        </a:lnSpc>
                        <a:spcAft>
                          <a:spcPts val="600"/>
                        </a:spcAft>
                        <a:tabLst>
                          <a:tab pos="228600" algn="l"/>
                        </a:tabLst>
                      </a:pPr>
                      <a:r>
                        <a:rPr lang="en-US" sz="1400">
                          <a:effectLst/>
                        </a:rPr>
                        <a:t>1</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0</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0</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0</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1</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8</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dirty="0">
                          <a:effectLst/>
                        </a:rPr>
                        <a:t> 93</a:t>
                      </a:r>
                      <a:endParaRPr lang="en-CA" sz="1800" dirty="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62 – 100 </a:t>
                      </a:r>
                      <a:endParaRPr lang="en-CA" sz="1800">
                        <a:effectLst/>
                        <a:latin typeface="Times New Roman" panose="02020603050405020304" pitchFamily="18" charset="0"/>
                        <a:ea typeface="MS Mincho"/>
                      </a:endParaRPr>
                    </a:p>
                  </a:txBody>
                  <a:tcPr marL="48851" marR="48851" marT="0" marB="0"/>
                </a:tc>
                <a:extLst>
                  <a:ext uri="{0D108BD9-81ED-4DB2-BD59-A6C34878D82A}">
                    <a16:rowId xmlns:a16="http://schemas.microsoft.com/office/drawing/2014/main" val="10012"/>
                  </a:ext>
                </a:extLst>
              </a:tr>
              <a:tr h="128008">
                <a:tc>
                  <a:txBody>
                    <a:bodyPr/>
                    <a:lstStyle/>
                    <a:p>
                      <a:pPr algn="ctr">
                        <a:lnSpc>
                          <a:spcPct val="115000"/>
                        </a:lnSpc>
                        <a:spcAft>
                          <a:spcPts val="600"/>
                        </a:spcAft>
                        <a:tabLst>
                          <a:tab pos="228600" algn="l"/>
                        </a:tabLst>
                      </a:pPr>
                      <a:r>
                        <a:rPr lang="en-US" sz="1400">
                          <a:effectLst/>
                        </a:rPr>
                        <a:t>1</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0</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0</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1</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0</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1</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dirty="0">
                          <a:effectLst/>
                        </a:rPr>
                        <a:t> 54 </a:t>
                      </a:r>
                      <a:endParaRPr lang="en-CA" sz="1800" dirty="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 0 –100 </a:t>
                      </a:r>
                      <a:endParaRPr lang="en-CA" sz="1800">
                        <a:effectLst/>
                        <a:latin typeface="Times New Roman" panose="02020603050405020304" pitchFamily="18" charset="0"/>
                        <a:ea typeface="MS Mincho"/>
                      </a:endParaRPr>
                    </a:p>
                  </a:txBody>
                  <a:tcPr marL="48851" marR="48851" marT="0" marB="0"/>
                </a:tc>
                <a:extLst>
                  <a:ext uri="{0D108BD9-81ED-4DB2-BD59-A6C34878D82A}">
                    <a16:rowId xmlns:a16="http://schemas.microsoft.com/office/drawing/2014/main" val="10013"/>
                  </a:ext>
                </a:extLst>
              </a:tr>
              <a:tr h="249683">
                <a:tc>
                  <a:txBody>
                    <a:bodyPr/>
                    <a:lstStyle/>
                    <a:p>
                      <a:pPr algn="ctr">
                        <a:lnSpc>
                          <a:spcPct val="115000"/>
                        </a:lnSpc>
                        <a:spcAft>
                          <a:spcPts val="600"/>
                        </a:spcAft>
                        <a:tabLst>
                          <a:tab pos="228600" algn="l"/>
                        </a:tabLst>
                      </a:pPr>
                      <a:r>
                        <a:rPr lang="en-US" sz="1400">
                          <a:effectLst/>
                        </a:rPr>
                        <a:t>1</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0</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0</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1</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1</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20</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dirty="0">
                          <a:effectLst/>
                        </a:rPr>
                        <a:t> 99</a:t>
                      </a:r>
                      <a:endParaRPr lang="en-CA" sz="1800" dirty="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 90 –100  </a:t>
                      </a:r>
                      <a:endParaRPr lang="en-CA" sz="1800">
                        <a:effectLst/>
                        <a:latin typeface="Times New Roman" panose="02020603050405020304" pitchFamily="18" charset="0"/>
                        <a:ea typeface="MS Mincho"/>
                      </a:endParaRPr>
                    </a:p>
                  </a:txBody>
                  <a:tcPr marL="48851" marR="48851" marT="0" marB="0"/>
                </a:tc>
                <a:extLst>
                  <a:ext uri="{0D108BD9-81ED-4DB2-BD59-A6C34878D82A}">
                    <a16:rowId xmlns:a16="http://schemas.microsoft.com/office/drawing/2014/main" val="10014"/>
                  </a:ext>
                </a:extLst>
              </a:tr>
              <a:tr h="249683">
                <a:tc>
                  <a:txBody>
                    <a:bodyPr/>
                    <a:lstStyle/>
                    <a:p>
                      <a:pPr algn="ctr">
                        <a:lnSpc>
                          <a:spcPct val="115000"/>
                        </a:lnSpc>
                        <a:spcAft>
                          <a:spcPts val="600"/>
                        </a:spcAft>
                        <a:tabLst>
                          <a:tab pos="228600" algn="l"/>
                        </a:tabLst>
                      </a:pPr>
                      <a:r>
                        <a:rPr lang="en-US" sz="1400">
                          <a:effectLst/>
                        </a:rPr>
                        <a:t>1</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1</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0</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0</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0</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1</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dirty="0">
                          <a:effectLst/>
                        </a:rPr>
                        <a:t>100</a:t>
                      </a:r>
                      <a:endParaRPr lang="en-CA" sz="1800" dirty="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 100 - 100 </a:t>
                      </a:r>
                      <a:endParaRPr lang="en-CA" sz="1800">
                        <a:effectLst/>
                        <a:latin typeface="Times New Roman" panose="02020603050405020304" pitchFamily="18" charset="0"/>
                        <a:ea typeface="MS Mincho"/>
                      </a:endParaRPr>
                    </a:p>
                  </a:txBody>
                  <a:tcPr marL="48851" marR="48851" marT="0" marB="0"/>
                </a:tc>
                <a:extLst>
                  <a:ext uri="{0D108BD9-81ED-4DB2-BD59-A6C34878D82A}">
                    <a16:rowId xmlns:a16="http://schemas.microsoft.com/office/drawing/2014/main" val="10015"/>
                  </a:ext>
                </a:extLst>
              </a:tr>
              <a:tr h="249683">
                <a:tc>
                  <a:txBody>
                    <a:bodyPr/>
                    <a:lstStyle/>
                    <a:p>
                      <a:pPr algn="ctr">
                        <a:lnSpc>
                          <a:spcPct val="115000"/>
                        </a:lnSpc>
                        <a:spcAft>
                          <a:spcPts val="600"/>
                        </a:spcAft>
                        <a:tabLst>
                          <a:tab pos="228600" algn="l"/>
                        </a:tabLst>
                      </a:pPr>
                      <a:r>
                        <a:rPr lang="en-US" sz="1400">
                          <a:effectLst/>
                        </a:rPr>
                        <a:t>1</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1</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0</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0</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1</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17</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dirty="0">
                          <a:effectLst/>
                        </a:rPr>
                        <a:t>100</a:t>
                      </a:r>
                      <a:endParaRPr lang="en-CA" sz="1800" dirty="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 100 - 100 </a:t>
                      </a:r>
                      <a:endParaRPr lang="en-CA" sz="1800">
                        <a:effectLst/>
                        <a:latin typeface="Times New Roman" panose="02020603050405020304" pitchFamily="18" charset="0"/>
                        <a:ea typeface="MS Mincho"/>
                      </a:endParaRPr>
                    </a:p>
                  </a:txBody>
                  <a:tcPr marL="48851" marR="48851" marT="0" marB="0"/>
                </a:tc>
                <a:extLst>
                  <a:ext uri="{0D108BD9-81ED-4DB2-BD59-A6C34878D82A}">
                    <a16:rowId xmlns:a16="http://schemas.microsoft.com/office/drawing/2014/main" val="10016"/>
                  </a:ext>
                </a:extLst>
              </a:tr>
              <a:tr h="249683">
                <a:tc>
                  <a:txBody>
                    <a:bodyPr/>
                    <a:lstStyle/>
                    <a:p>
                      <a:pPr algn="ctr">
                        <a:lnSpc>
                          <a:spcPct val="115000"/>
                        </a:lnSpc>
                        <a:spcAft>
                          <a:spcPts val="600"/>
                        </a:spcAft>
                        <a:tabLst>
                          <a:tab pos="228600" algn="l"/>
                        </a:tabLst>
                      </a:pPr>
                      <a:r>
                        <a:rPr lang="en-US" sz="1400">
                          <a:effectLst/>
                        </a:rPr>
                        <a:t>1</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1</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0</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1</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0</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4</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dirty="0">
                          <a:effectLst/>
                        </a:rPr>
                        <a:t>100</a:t>
                      </a:r>
                      <a:endParaRPr lang="en-CA" sz="1800" dirty="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 100 - 100 </a:t>
                      </a:r>
                      <a:endParaRPr lang="en-CA" sz="1800">
                        <a:effectLst/>
                        <a:latin typeface="Times New Roman" panose="02020603050405020304" pitchFamily="18" charset="0"/>
                        <a:ea typeface="MS Mincho"/>
                      </a:endParaRPr>
                    </a:p>
                  </a:txBody>
                  <a:tcPr marL="48851" marR="48851" marT="0" marB="0"/>
                </a:tc>
                <a:extLst>
                  <a:ext uri="{0D108BD9-81ED-4DB2-BD59-A6C34878D82A}">
                    <a16:rowId xmlns:a16="http://schemas.microsoft.com/office/drawing/2014/main" val="10017"/>
                  </a:ext>
                </a:extLst>
              </a:tr>
              <a:tr h="249683">
                <a:tc>
                  <a:txBody>
                    <a:bodyPr/>
                    <a:lstStyle/>
                    <a:p>
                      <a:pPr algn="ctr">
                        <a:lnSpc>
                          <a:spcPct val="115000"/>
                        </a:lnSpc>
                        <a:spcAft>
                          <a:spcPts val="600"/>
                        </a:spcAft>
                        <a:tabLst>
                          <a:tab pos="228600" algn="l"/>
                        </a:tabLst>
                      </a:pPr>
                      <a:r>
                        <a:rPr lang="en-US" sz="1400">
                          <a:effectLst/>
                        </a:rPr>
                        <a:t>1</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1</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0</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1</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1</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27</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dirty="0">
                          <a:effectLst/>
                        </a:rPr>
                        <a:t>100</a:t>
                      </a:r>
                      <a:endParaRPr lang="en-CA" sz="1800" dirty="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 100 - 100 </a:t>
                      </a:r>
                      <a:endParaRPr lang="en-CA" sz="1800">
                        <a:effectLst/>
                        <a:latin typeface="Times New Roman" panose="02020603050405020304" pitchFamily="18" charset="0"/>
                        <a:ea typeface="MS Mincho"/>
                      </a:endParaRPr>
                    </a:p>
                  </a:txBody>
                  <a:tcPr marL="48851" marR="48851" marT="0" marB="0"/>
                </a:tc>
                <a:extLst>
                  <a:ext uri="{0D108BD9-81ED-4DB2-BD59-A6C34878D82A}">
                    <a16:rowId xmlns:a16="http://schemas.microsoft.com/office/drawing/2014/main" val="10018"/>
                  </a:ext>
                </a:extLst>
              </a:tr>
              <a:tr h="249683">
                <a:tc>
                  <a:txBody>
                    <a:bodyPr/>
                    <a:lstStyle/>
                    <a:p>
                      <a:pPr algn="ctr">
                        <a:lnSpc>
                          <a:spcPct val="115000"/>
                        </a:lnSpc>
                        <a:spcAft>
                          <a:spcPts val="600"/>
                        </a:spcAft>
                        <a:tabLst>
                          <a:tab pos="228600" algn="l"/>
                        </a:tabLst>
                      </a:pPr>
                      <a:r>
                        <a:rPr lang="en-US" sz="1400">
                          <a:effectLst/>
                        </a:rPr>
                        <a:t>1</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1</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1</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0</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0</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8</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dirty="0">
                          <a:effectLst/>
                        </a:rPr>
                        <a:t>100</a:t>
                      </a:r>
                      <a:endParaRPr lang="en-CA" sz="1800" dirty="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 100 - 100 </a:t>
                      </a:r>
                      <a:endParaRPr lang="en-CA" sz="1800">
                        <a:effectLst/>
                        <a:latin typeface="Times New Roman" panose="02020603050405020304" pitchFamily="18" charset="0"/>
                        <a:ea typeface="MS Mincho"/>
                      </a:endParaRPr>
                    </a:p>
                  </a:txBody>
                  <a:tcPr marL="48851" marR="48851" marT="0" marB="0"/>
                </a:tc>
                <a:extLst>
                  <a:ext uri="{0D108BD9-81ED-4DB2-BD59-A6C34878D82A}">
                    <a16:rowId xmlns:a16="http://schemas.microsoft.com/office/drawing/2014/main" val="10019"/>
                  </a:ext>
                </a:extLst>
              </a:tr>
              <a:tr h="249683">
                <a:tc>
                  <a:txBody>
                    <a:bodyPr/>
                    <a:lstStyle/>
                    <a:p>
                      <a:pPr algn="ctr">
                        <a:lnSpc>
                          <a:spcPct val="115000"/>
                        </a:lnSpc>
                        <a:spcAft>
                          <a:spcPts val="600"/>
                        </a:spcAft>
                        <a:tabLst>
                          <a:tab pos="228600" algn="l"/>
                        </a:tabLst>
                      </a:pPr>
                      <a:r>
                        <a:rPr lang="en-US" sz="1400">
                          <a:effectLst/>
                        </a:rPr>
                        <a:t>1</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1</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1</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0</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1</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5</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dirty="0">
                          <a:effectLst/>
                        </a:rPr>
                        <a:t>100</a:t>
                      </a:r>
                      <a:endParaRPr lang="en-CA" sz="1800" dirty="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 100 - 100 </a:t>
                      </a:r>
                      <a:endParaRPr lang="en-CA" sz="1800">
                        <a:effectLst/>
                        <a:latin typeface="Times New Roman" panose="02020603050405020304" pitchFamily="18" charset="0"/>
                        <a:ea typeface="MS Mincho"/>
                      </a:endParaRPr>
                    </a:p>
                  </a:txBody>
                  <a:tcPr marL="48851" marR="48851" marT="0" marB="0"/>
                </a:tc>
                <a:extLst>
                  <a:ext uri="{0D108BD9-81ED-4DB2-BD59-A6C34878D82A}">
                    <a16:rowId xmlns:a16="http://schemas.microsoft.com/office/drawing/2014/main" val="10020"/>
                  </a:ext>
                </a:extLst>
              </a:tr>
              <a:tr h="249683">
                <a:tc>
                  <a:txBody>
                    <a:bodyPr/>
                    <a:lstStyle/>
                    <a:p>
                      <a:pPr algn="ctr">
                        <a:lnSpc>
                          <a:spcPct val="115000"/>
                        </a:lnSpc>
                        <a:spcAft>
                          <a:spcPts val="600"/>
                        </a:spcAft>
                        <a:tabLst>
                          <a:tab pos="228600" algn="l"/>
                        </a:tabLst>
                      </a:pPr>
                      <a:r>
                        <a:rPr lang="en-US" sz="1400">
                          <a:effectLst/>
                        </a:rPr>
                        <a:t>1</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1</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1</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1</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0</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21</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dirty="0">
                          <a:effectLst/>
                        </a:rPr>
                        <a:t>100</a:t>
                      </a:r>
                      <a:endParaRPr lang="en-CA" sz="1800" dirty="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 100 - 100 </a:t>
                      </a:r>
                      <a:endParaRPr lang="en-CA" sz="1800">
                        <a:effectLst/>
                        <a:latin typeface="Times New Roman" panose="02020603050405020304" pitchFamily="18" charset="0"/>
                        <a:ea typeface="MS Mincho"/>
                      </a:endParaRPr>
                    </a:p>
                  </a:txBody>
                  <a:tcPr marL="48851" marR="48851" marT="0" marB="0"/>
                </a:tc>
                <a:extLst>
                  <a:ext uri="{0D108BD9-81ED-4DB2-BD59-A6C34878D82A}">
                    <a16:rowId xmlns:a16="http://schemas.microsoft.com/office/drawing/2014/main" val="10021"/>
                  </a:ext>
                </a:extLst>
              </a:tr>
              <a:tr h="249683">
                <a:tc>
                  <a:txBody>
                    <a:bodyPr/>
                    <a:lstStyle/>
                    <a:p>
                      <a:pPr algn="ctr">
                        <a:lnSpc>
                          <a:spcPct val="115000"/>
                        </a:lnSpc>
                        <a:spcAft>
                          <a:spcPts val="600"/>
                        </a:spcAft>
                        <a:tabLst>
                          <a:tab pos="228600" algn="l"/>
                        </a:tabLst>
                      </a:pPr>
                      <a:r>
                        <a:rPr lang="en-US" sz="1400">
                          <a:effectLst/>
                        </a:rPr>
                        <a:t>1</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1</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1</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1</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1</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a:effectLst/>
                        </a:rPr>
                        <a:t>7</a:t>
                      </a:r>
                      <a:endParaRPr lang="en-CA" sz="180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dirty="0">
                          <a:effectLst/>
                        </a:rPr>
                        <a:t>100</a:t>
                      </a:r>
                      <a:endParaRPr lang="en-CA" sz="1800" dirty="0">
                        <a:effectLst/>
                        <a:latin typeface="Times New Roman" panose="02020603050405020304" pitchFamily="18" charset="0"/>
                        <a:ea typeface="MS Mincho"/>
                      </a:endParaRPr>
                    </a:p>
                  </a:txBody>
                  <a:tcPr marL="48851" marR="48851" marT="0" marB="0"/>
                </a:tc>
                <a:tc>
                  <a:txBody>
                    <a:bodyPr/>
                    <a:lstStyle/>
                    <a:p>
                      <a:pPr algn="ctr">
                        <a:lnSpc>
                          <a:spcPct val="115000"/>
                        </a:lnSpc>
                        <a:spcAft>
                          <a:spcPts val="600"/>
                        </a:spcAft>
                        <a:tabLst>
                          <a:tab pos="228600" algn="l"/>
                        </a:tabLst>
                      </a:pPr>
                      <a:r>
                        <a:rPr lang="en-US" sz="1400" dirty="0">
                          <a:effectLst/>
                        </a:rPr>
                        <a:t> 100 - 100 </a:t>
                      </a:r>
                      <a:endParaRPr lang="en-CA" sz="1800" dirty="0">
                        <a:effectLst/>
                        <a:latin typeface="Times New Roman" panose="02020603050405020304" pitchFamily="18" charset="0"/>
                        <a:ea typeface="MS Mincho"/>
                      </a:endParaRPr>
                    </a:p>
                  </a:txBody>
                  <a:tcPr marL="48851" marR="48851" marT="0" marB="0"/>
                </a:tc>
                <a:extLst>
                  <a:ext uri="{0D108BD9-81ED-4DB2-BD59-A6C34878D82A}">
                    <a16:rowId xmlns:a16="http://schemas.microsoft.com/office/drawing/2014/main" val="10022"/>
                  </a:ext>
                </a:extLst>
              </a:tr>
            </a:tbl>
          </a:graphicData>
        </a:graphic>
      </p:graphicFrame>
      <p:sp>
        <p:nvSpPr>
          <p:cNvPr id="2" name="Rectangle 1"/>
          <p:cNvSpPr/>
          <p:nvPr/>
        </p:nvSpPr>
        <p:spPr>
          <a:xfrm>
            <a:off x="1979712" y="1484784"/>
            <a:ext cx="5472608" cy="2016224"/>
          </a:xfrm>
          <a:prstGeom prst="rect">
            <a:avLst/>
          </a:prstGeom>
          <a:solidFill>
            <a:schemeClr val="bg1">
              <a:alpha val="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p:cNvSpPr/>
          <p:nvPr/>
        </p:nvSpPr>
        <p:spPr>
          <a:xfrm>
            <a:off x="1979712" y="3501008"/>
            <a:ext cx="5472608" cy="3024336"/>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5"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Predicted probabilities</a:t>
            </a:r>
          </a:p>
        </p:txBody>
      </p:sp>
      <p:sp>
        <p:nvSpPr>
          <p:cNvPr id="3" name="Content Placeholder 2"/>
          <p:cNvSpPr>
            <a:spLocks noGrp="1"/>
          </p:cNvSpPr>
          <p:nvPr>
            <p:ph idx="1"/>
          </p:nvPr>
        </p:nvSpPr>
        <p:spPr/>
        <p:txBody>
          <a:bodyPr/>
          <a:lstStyle/>
          <a:p>
            <a:r>
              <a:rPr lang="en-CA" dirty="0"/>
              <a:t>Examining the predicted probabilities is another way to see how the observed data relates to the latent disease status</a:t>
            </a:r>
          </a:p>
          <a:p>
            <a:endParaRPr lang="en-CA" dirty="0"/>
          </a:p>
          <a:p>
            <a:r>
              <a:rPr lang="en-CA" dirty="0"/>
              <a:t>This is another advantage of latent class analysis over descriptive classification methods like cluster analysis</a:t>
            </a:r>
          </a:p>
        </p:txBody>
      </p:sp>
    </p:spTree>
    <p:extLst>
      <p:ext uri="{BB962C8B-B14F-4D97-AF65-F5344CB8AC3E}">
        <p14:creationId xmlns:p14="http://schemas.microsoft.com/office/powerpoint/2010/main" val="2108253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An example from health </a:t>
            </a:r>
            <a:br>
              <a:rPr lang="en-CA" dirty="0"/>
            </a:br>
            <a:r>
              <a:rPr lang="en-CA" dirty="0"/>
              <a:t>technology assessment</a:t>
            </a:r>
          </a:p>
        </p:txBody>
      </p:sp>
      <p:sp>
        <p:nvSpPr>
          <p:cNvPr id="3" name="Content Placeholder 2"/>
          <p:cNvSpPr>
            <a:spLocks noGrp="1"/>
          </p:cNvSpPr>
          <p:nvPr>
            <p:ph idx="1"/>
          </p:nvPr>
        </p:nvSpPr>
        <p:spPr/>
        <p:txBody>
          <a:bodyPr>
            <a:normAutofit fontScale="85000" lnSpcReduction="10000"/>
          </a:bodyPr>
          <a:lstStyle/>
          <a:p>
            <a:r>
              <a:rPr lang="en-CA" sz="2400" dirty="0"/>
              <a:t>An urinary antigen test (UA) with improved sensitivity, better turn around time could aid in choosing targeted antibiotics</a:t>
            </a:r>
          </a:p>
          <a:p>
            <a:endParaRPr lang="en-CA" sz="2400" dirty="0"/>
          </a:p>
          <a:p>
            <a:r>
              <a:rPr lang="en-CA" sz="2400" dirty="0"/>
              <a:t>Questions of interest</a:t>
            </a:r>
          </a:p>
          <a:p>
            <a:pPr lvl="1"/>
            <a:r>
              <a:rPr lang="en-CA" sz="1800" dirty="0"/>
              <a:t>What is the expected increase in true positives? In false positives?</a:t>
            </a:r>
          </a:p>
          <a:p>
            <a:pPr lvl="1"/>
            <a:r>
              <a:rPr lang="en-CA" sz="1800" dirty="0"/>
              <a:t>Is the addition of the UA test to the routine work-up cost-effective? </a:t>
            </a:r>
          </a:p>
          <a:p>
            <a:pPr lvl="1"/>
            <a:endParaRPr lang="en-CA" sz="1800" dirty="0"/>
          </a:p>
          <a:p>
            <a:pPr lvl="1"/>
            <a:endParaRPr lang="en-CA" sz="1800" dirty="0"/>
          </a:p>
          <a:p>
            <a:r>
              <a:rPr lang="en-CA" sz="2400" dirty="0"/>
              <a:t>To answer these questions we carried out a systematic review of studies that estimated the sensitivity and specificity of the urinary antigen test</a:t>
            </a:r>
          </a:p>
        </p:txBody>
      </p:sp>
    </p:spTree>
    <p:extLst>
      <p:ext uri="{BB962C8B-B14F-4D97-AF65-F5344CB8AC3E}">
        <p14:creationId xmlns:p14="http://schemas.microsoft.com/office/powerpoint/2010/main" val="42093324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600" dirty="0"/>
              <a:t>Probability child was treated increased with probability of CPTB</a:t>
            </a:r>
          </a:p>
        </p:txBody>
      </p:sp>
      <p:pic>
        <p:nvPicPr>
          <p:cNvPr id="4" name="Content Placeholder 3"/>
          <p:cNvPicPr>
            <a:picLocks noGrp="1" noChangeAspect="1"/>
          </p:cNvPicPr>
          <p:nvPr>
            <p:ph sz="half" idx="1"/>
          </p:nvPr>
        </p:nvPicPr>
        <p:blipFill>
          <a:blip r:embed="rId2" cstate="print"/>
          <a:stretch>
            <a:fillRect/>
          </a:stretch>
        </p:blipFill>
        <p:spPr>
          <a:xfrm>
            <a:off x="1028700" y="2409031"/>
            <a:ext cx="3335338" cy="3335338"/>
          </a:xfrm>
          <a:prstGeom prst="rect">
            <a:avLst/>
          </a:prstGeom>
        </p:spPr>
      </p:pic>
      <p:sp>
        <p:nvSpPr>
          <p:cNvPr id="5" name="Content Placeholder 4"/>
          <p:cNvSpPr>
            <a:spLocks noGrp="1"/>
          </p:cNvSpPr>
          <p:nvPr>
            <p:ph sz="half" idx="2"/>
          </p:nvPr>
        </p:nvSpPr>
        <p:spPr/>
        <p:txBody>
          <a:bodyPr>
            <a:normAutofit fontScale="92500" lnSpcReduction="20000"/>
          </a:bodyPr>
          <a:lstStyle/>
          <a:p>
            <a:r>
              <a:rPr lang="en-CA" dirty="0"/>
              <a:t>Without a perfect reference, we can only evaluate the face validity of our latent class model</a:t>
            </a:r>
          </a:p>
          <a:p>
            <a:endParaRPr lang="en-CA" dirty="0"/>
          </a:p>
          <a:p>
            <a:r>
              <a:rPr lang="en-CA" dirty="0"/>
              <a:t>An estimated 95.5% of TB positive children receive anti-TB treatment</a:t>
            </a:r>
          </a:p>
          <a:p>
            <a:endParaRPr lang="en-CA" dirty="0"/>
          </a:p>
          <a:p>
            <a:r>
              <a:rPr lang="en-CA" dirty="0"/>
              <a:t>An estimated 45.8% of TB negative children receive anti-TB treatment</a:t>
            </a:r>
          </a:p>
          <a:p>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Future research</a:t>
            </a:r>
          </a:p>
        </p:txBody>
      </p:sp>
      <p:sp>
        <p:nvSpPr>
          <p:cNvPr id="3" name="Content Placeholder 2"/>
          <p:cNvSpPr>
            <a:spLocks noGrp="1"/>
          </p:cNvSpPr>
          <p:nvPr>
            <p:ph idx="1"/>
          </p:nvPr>
        </p:nvSpPr>
        <p:spPr>
          <a:xfrm>
            <a:off x="1028700" y="1772816"/>
            <a:ext cx="7200900" cy="4094584"/>
          </a:xfrm>
        </p:spPr>
        <p:txBody>
          <a:bodyPr>
            <a:normAutofit fontScale="92500"/>
          </a:bodyPr>
          <a:lstStyle/>
          <a:p>
            <a:r>
              <a:rPr lang="en-CA" dirty="0"/>
              <a:t>Fit the CPTB model in other datasets drawn from other settings</a:t>
            </a:r>
          </a:p>
          <a:p>
            <a:pPr lvl="1"/>
            <a:r>
              <a:rPr lang="en-CA" dirty="0"/>
              <a:t>Settings where the prevalence of active TB is lower may lead to other choices for latent classes</a:t>
            </a:r>
          </a:p>
          <a:p>
            <a:pPr lvl="1"/>
            <a:r>
              <a:rPr lang="en-CA" dirty="0"/>
              <a:t>Use datasets where more variables are recorded</a:t>
            </a:r>
          </a:p>
          <a:p>
            <a:pPr lvl="1"/>
            <a:endParaRPr lang="en-CA" dirty="0"/>
          </a:p>
          <a:p>
            <a:r>
              <a:rPr lang="en-CA" dirty="0"/>
              <a:t>Develop robust latent class models for other disease areas</a:t>
            </a:r>
          </a:p>
          <a:p>
            <a:pPr lvl="1"/>
            <a:endParaRPr lang="en-CA" dirty="0"/>
          </a:p>
          <a:p>
            <a:r>
              <a:rPr lang="en-CA" dirty="0"/>
              <a:t>Develop prediction models that can help optimize diagnosis?</a:t>
            </a:r>
          </a:p>
          <a:p>
            <a:endParaRPr lang="en-CA" dirty="0"/>
          </a:p>
          <a:p>
            <a:r>
              <a:rPr lang="en-CA" dirty="0"/>
              <a:t>Several interesting methodological questions remain to be answered!</a:t>
            </a:r>
          </a:p>
          <a:p>
            <a:pPr marL="530352" lvl="1" indent="0">
              <a:buNone/>
            </a:pPr>
            <a:endParaRPr lang="en-CA" dirty="0"/>
          </a:p>
        </p:txBody>
      </p:sp>
    </p:spTree>
    <p:extLst>
      <p:ext uri="{BB962C8B-B14F-4D97-AF65-F5344CB8AC3E}">
        <p14:creationId xmlns:p14="http://schemas.microsoft.com/office/powerpoint/2010/main" val="9276766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a:t>
            </a:r>
          </a:p>
        </p:txBody>
      </p:sp>
      <p:sp>
        <p:nvSpPr>
          <p:cNvPr id="3" name="Content Placeholder 2"/>
          <p:cNvSpPr>
            <a:spLocks noGrp="1"/>
          </p:cNvSpPr>
          <p:nvPr>
            <p:ph idx="1"/>
          </p:nvPr>
        </p:nvSpPr>
        <p:spPr>
          <a:xfrm>
            <a:off x="1028700" y="1412776"/>
            <a:ext cx="7200900" cy="5112568"/>
          </a:xfrm>
        </p:spPr>
        <p:txBody>
          <a:bodyPr>
            <a:normAutofit fontScale="92500"/>
          </a:bodyPr>
          <a:lstStyle/>
          <a:p>
            <a:r>
              <a:rPr lang="en-CA" sz="1100" dirty="0" err="1"/>
              <a:t>Lazarsfeld</a:t>
            </a:r>
            <a:r>
              <a:rPr lang="en-CA" sz="1100" dirty="0"/>
              <a:t>, P. F., and Henry, N. W. (1968), </a:t>
            </a:r>
            <a:r>
              <a:rPr lang="en-CA" sz="1100" i="1" dirty="0"/>
              <a:t>Latent Structure Analysis</a:t>
            </a:r>
            <a:r>
              <a:rPr lang="en-CA" sz="1100" dirty="0"/>
              <a:t>, Boston: Houghton Mifflin. </a:t>
            </a:r>
            <a:br>
              <a:rPr lang="en-CA" sz="1100" dirty="0"/>
            </a:br>
            <a:endParaRPr lang="en-CA" sz="1100" dirty="0"/>
          </a:p>
          <a:p>
            <a:r>
              <a:rPr lang="en-CA" sz="1100" dirty="0"/>
              <a:t>Goodman, L. a. Exploratory latent structure analysis using both identifiable and unidentifiable models. </a:t>
            </a:r>
            <a:r>
              <a:rPr lang="en-CA" sz="1100" i="1" dirty="0" err="1"/>
              <a:t>Biometrika</a:t>
            </a:r>
            <a:r>
              <a:rPr lang="en-CA" sz="1100" dirty="0"/>
              <a:t> </a:t>
            </a:r>
            <a:r>
              <a:rPr lang="en-CA" sz="1100" b="1" dirty="0"/>
              <a:t>61,</a:t>
            </a:r>
            <a:r>
              <a:rPr lang="en-CA" sz="1100" dirty="0"/>
              <a:t> 215 (1974).</a:t>
            </a:r>
          </a:p>
          <a:p>
            <a:r>
              <a:rPr lang="en-CA" sz="1100" dirty="0"/>
              <a:t>Hui, S. &amp; Walter, S. Estimating the error rates of diagnostic tests. </a:t>
            </a:r>
            <a:r>
              <a:rPr lang="en-CA" sz="1100" i="1" dirty="0"/>
              <a:t>Biometrics</a:t>
            </a:r>
            <a:r>
              <a:rPr lang="en-CA" sz="1100" dirty="0"/>
              <a:t> </a:t>
            </a:r>
            <a:r>
              <a:rPr lang="en-CA" sz="1100" b="1" dirty="0"/>
              <a:t>36</a:t>
            </a:r>
            <a:r>
              <a:rPr lang="en-CA" sz="1100" dirty="0"/>
              <a:t>, 167–171 (1980).</a:t>
            </a:r>
          </a:p>
          <a:p>
            <a:r>
              <a:rPr lang="en-CA" sz="1100" dirty="0" err="1"/>
              <a:t>Vacek</a:t>
            </a:r>
            <a:r>
              <a:rPr lang="en-CA" sz="1100" dirty="0"/>
              <a:t>, P. M. The effect of conditional dependence on the evaluation of diagnostic tests. </a:t>
            </a:r>
            <a:r>
              <a:rPr lang="en-CA" sz="1100" i="1" dirty="0"/>
              <a:t>Biometrics</a:t>
            </a:r>
            <a:r>
              <a:rPr lang="en-CA" sz="1100" dirty="0"/>
              <a:t> </a:t>
            </a:r>
            <a:r>
              <a:rPr lang="en-CA" sz="1100" b="1" dirty="0"/>
              <a:t>41,</a:t>
            </a:r>
            <a:r>
              <a:rPr lang="en-CA" sz="1100" dirty="0"/>
              <a:t> 959–68 (1985).</a:t>
            </a:r>
          </a:p>
          <a:p>
            <a:r>
              <a:rPr lang="en-CA" sz="1100" dirty="0"/>
              <a:t>Joseph, L., Gyorkos, T. W. &amp; </a:t>
            </a:r>
            <a:r>
              <a:rPr lang="en-CA" sz="1100" dirty="0" err="1"/>
              <a:t>Coupal</a:t>
            </a:r>
            <a:r>
              <a:rPr lang="en-CA" sz="1100" dirty="0"/>
              <a:t>, L. Bayesian estimation of disease prevalence and the parameters of diagnostic tests in the absence of a gold standard. </a:t>
            </a:r>
            <a:r>
              <a:rPr lang="en-CA" sz="1100" i="1" dirty="0"/>
              <a:t>Am. J. </a:t>
            </a:r>
            <a:r>
              <a:rPr lang="en-CA" sz="1100" i="1" dirty="0" err="1"/>
              <a:t>Epidemiol</a:t>
            </a:r>
            <a:r>
              <a:rPr lang="en-CA" sz="1100" i="1" dirty="0"/>
              <a:t>.</a:t>
            </a:r>
            <a:r>
              <a:rPr lang="en-CA" sz="1100" dirty="0"/>
              <a:t> </a:t>
            </a:r>
            <a:r>
              <a:rPr lang="en-CA" sz="1100" b="1" dirty="0"/>
              <a:t>141,</a:t>
            </a:r>
            <a:r>
              <a:rPr lang="en-CA" sz="1100" dirty="0"/>
              <a:t> 263–273 (1995). </a:t>
            </a:r>
          </a:p>
          <a:p>
            <a:r>
              <a:rPr lang="en-CA" sz="1100" dirty="0" err="1"/>
              <a:t>Qu</a:t>
            </a:r>
            <a:r>
              <a:rPr lang="en-CA" sz="1100" dirty="0"/>
              <a:t>, Y., Tan, M. &amp; </a:t>
            </a:r>
            <a:r>
              <a:rPr lang="en-CA" sz="1100" dirty="0" err="1"/>
              <a:t>Kutner</a:t>
            </a:r>
            <a:r>
              <a:rPr lang="en-CA" sz="1100" dirty="0"/>
              <a:t>, M. H. Random effects models in latent class analysis for evaluating accuracy of diagnostic tests. </a:t>
            </a:r>
            <a:r>
              <a:rPr lang="en-CA" sz="1100" i="1" dirty="0"/>
              <a:t>Biometrics</a:t>
            </a:r>
            <a:r>
              <a:rPr lang="en-CA" sz="1100" dirty="0"/>
              <a:t> </a:t>
            </a:r>
            <a:r>
              <a:rPr lang="en-CA" sz="1100" b="1" dirty="0"/>
              <a:t>52,</a:t>
            </a:r>
            <a:r>
              <a:rPr lang="en-CA" sz="1100" dirty="0"/>
              <a:t> 797–810 (1996). </a:t>
            </a:r>
          </a:p>
          <a:p>
            <a:r>
              <a:rPr lang="en-CA" sz="1100" dirty="0"/>
              <a:t>Dendukuri, N. &amp; Joseph, L. Bayesian approaches to modeling the conditional dependence between multiple diagnostic tests. </a:t>
            </a:r>
            <a:r>
              <a:rPr lang="en-CA" sz="1100" i="1" dirty="0"/>
              <a:t>Biometrics</a:t>
            </a:r>
            <a:r>
              <a:rPr lang="en-CA" sz="1100" dirty="0"/>
              <a:t> 158–167 (2001). </a:t>
            </a:r>
          </a:p>
          <a:p>
            <a:r>
              <a:rPr lang="en-CA" sz="1100" dirty="0"/>
              <a:t>Wang, Z. Y., Dendukuri, N. &amp; Joseph, L. Understanding the effects of conditional dependence in research studies involving imperfect diagnostic tests. </a:t>
            </a:r>
            <a:r>
              <a:rPr lang="en-CA" sz="1100" i="1" dirty="0"/>
              <a:t>Stat. Med.</a:t>
            </a:r>
            <a:r>
              <a:rPr lang="en-CA" sz="1100" dirty="0"/>
              <a:t> (2016). </a:t>
            </a:r>
          </a:p>
          <a:p>
            <a:r>
              <a:rPr lang="en-CA" sz="1100" dirty="0"/>
              <a:t>Sinclair, A., Xie, X., Teltscher, M. &amp; Dendukuri, N. Systematic review and meta-analysis of a urine-based pneumococcal antigen test for diagnosis of community-acquired pneumonia caused by Streptococcus </a:t>
            </a:r>
            <a:r>
              <a:rPr lang="en-CA" sz="1100" dirty="0" err="1"/>
              <a:t>pneumoniae</a:t>
            </a:r>
            <a:r>
              <a:rPr lang="en-CA" sz="1100" dirty="0"/>
              <a:t>. </a:t>
            </a:r>
            <a:r>
              <a:rPr lang="en-CA" sz="1100" i="1" dirty="0"/>
              <a:t>J. </a:t>
            </a:r>
            <a:r>
              <a:rPr lang="en-CA" sz="1100" i="1" dirty="0" err="1"/>
              <a:t>Clin</a:t>
            </a:r>
            <a:r>
              <a:rPr lang="en-CA" sz="1100" i="1" dirty="0"/>
              <a:t>. </a:t>
            </a:r>
            <a:r>
              <a:rPr lang="en-CA" sz="1100" i="1" dirty="0" err="1"/>
              <a:t>Microbiol</a:t>
            </a:r>
            <a:r>
              <a:rPr lang="en-CA" sz="1100" i="1" dirty="0"/>
              <a:t>.</a:t>
            </a:r>
            <a:r>
              <a:rPr lang="en-CA" sz="1100" dirty="0"/>
              <a:t> </a:t>
            </a:r>
            <a:r>
              <a:rPr lang="en-CA" sz="1100" b="1" dirty="0"/>
              <a:t>51,</a:t>
            </a:r>
            <a:r>
              <a:rPr lang="en-CA" sz="1100" dirty="0"/>
              <a:t> 2303–2310 (2013).</a:t>
            </a:r>
          </a:p>
          <a:p>
            <a:r>
              <a:rPr lang="en-CA" sz="1100" dirty="0"/>
              <a:t>Schiller, I. </a:t>
            </a:r>
            <a:r>
              <a:rPr lang="en-CA" sz="1100" i="1" dirty="0"/>
              <a:t>et al.</a:t>
            </a:r>
            <a:r>
              <a:rPr lang="en-CA" sz="1100" dirty="0"/>
              <a:t> Bias due to composite reference standards in diagnostic accuracy studies. </a:t>
            </a:r>
            <a:r>
              <a:rPr lang="en-CA" sz="1100" i="1" dirty="0"/>
              <a:t>Stat. Med.</a:t>
            </a:r>
            <a:r>
              <a:rPr lang="en-CA" sz="1100" dirty="0"/>
              <a:t> n/a-n/a (2015). </a:t>
            </a:r>
          </a:p>
          <a:p>
            <a:r>
              <a:rPr lang="en-CA" sz="1100" dirty="0"/>
              <a:t>Schumacher, S. G. </a:t>
            </a:r>
            <a:r>
              <a:rPr lang="en-CA" sz="1100" i="1" dirty="0"/>
              <a:t>et al.</a:t>
            </a:r>
            <a:r>
              <a:rPr lang="en-CA" sz="1100" dirty="0"/>
              <a:t> Diagnostic Test Accuracy in Childhood Pulmonary Tuberculosis: A Bayesian Latent Class Analysis. </a:t>
            </a:r>
            <a:r>
              <a:rPr lang="en-CA" sz="1100" i="1" dirty="0"/>
              <a:t>Am. J. </a:t>
            </a:r>
            <a:r>
              <a:rPr lang="en-CA" sz="1100" i="1" dirty="0" err="1"/>
              <a:t>Epidemiol</a:t>
            </a:r>
            <a:r>
              <a:rPr lang="en-CA" sz="1100" i="1" dirty="0"/>
              <a:t>.</a:t>
            </a:r>
            <a:r>
              <a:rPr lang="en-CA" sz="1100" dirty="0"/>
              <a:t> (2016).</a:t>
            </a:r>
          </a:p>
          <a:p>
            <a:r>
              <a:rPr lang="en-CA" sz="1100" dirty="0"/>
              <a:t>van Smeden M, </a:t>
            </a:r>
            <a:r>
              <a:rPr lang="en-CA" sz="1100" dirty="0" err="1"/>
              <a:t>Naaktgeboren</a:t>
            </a:r>
            <a:r>
              <a:rPr lang="en-CA" sz="1100" dirty="0"/>
              <a:t> CA, </a:t>
            </a:r>
            <a:r>
              <a:rPr lang="en-CA" sz="1100" dirty="0" err="1"/>
              <a:t>Reitsma</a:t>
            </a:r>
            <a:r>
              <a:rPr lang="en-CA" sz="1100" dirty="0"/>
              <a:t> JB, Moons KGM, de Groot JAH. Latent Class Models in Diagnostic Studies When There is No Reference Standard--A Systematic Review. Am J </a:t>
            </a:r>
            <a:r>
              <a:rPr lang="en-CA" sz="1100" dirty="0" err="1"/>
              <a:t>Epidemiol</a:t>
            </a:r>
            <a:r>
              <a:rPr lang="en-CA" sz="1100" dirty="0"/>
              <a:t> [Internet]. 2014;179(4):423–31.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0" y="263637"/>
            <a:ext cx="7406640" cy="1356360"/>
          </a:xfrm>
        </p:spPr>
        <p:txBody>
          <a:bodyPr>
            <a:normAutofit/>
          </a:bodyPr>
          <a:lstStyle/>
          <a:p>
            <a:pPr algn="ctr"/>
            <a:r>
              <a:rPr lang="en-US" dirty="0"/>
              <a:t>Results of systematic review</a:t>
            </a:r>
          </a:p>
        </p:txBody>
      </p:sp>
      <p:sp>
        <p:nvSpPr>
          <p:cNvPr id="3" name="Content Placeholder 2"/>
          <p:cNvSpPr>
            <a:spLocks noGrp="1"/>
          </p:cNvSpPr>
          <p:nvPr>
            <p:ph idx="1"/>
          </p:nvPr>
        </p:nvSpPr>
        <p:spPr>
          <a:xfrm>
            <a:off x="611560" y="1340768"/>
            <a:ext cx="8229600" cy="2620888"/>
          </a:xfrm>
        </p:spPr>
        <p:txBody>
          <a:bodyPr>
            <a:normAutofit/>
          </a:bodyPr>
          <a:lstStyle/>
          <a:p>
            <a:r>
              <a:rPr lang="en-CA" sz="1800" dirty="0"/>
              <a:t>27 studies identified </a:t>
            </a:r>
          </a:p>
          <a:p>
            <a:endParaRPr lang="en-CA" sz="1800" dirty="0"/>
          </a:p>
          <a:p>
            <a:r>
              <a:rPr lang="en-CA" sz="1800" dirty="0"/>
              <a:t>Statistical analysis involves comparing UA test to assorted reference standards</a:t>
            </a:r>
          </a:p>
          <a:p>
            <a:pPr lvl="1"/>
            <a:r>
              <a:rPr lang="en-CA" sz="1800" dirty="0"/>
              <a:t>Not possible to compare results across studies. </a:t>
            </a:r>
          </a:p>
          <a:p>
            <a:pPr lvl="1"/>
            <a:r>
              <a:rPr lang="en-CA" sz="1800" dirty="0"/>
              <a:t>Typical of problems where no perfect reference exists</a:t>
            </a:r>
          </a:p>
          <a:p>
            <a:pPr lvl="1"/>
            <a:endParaRPr lang="en-CA" sz="1800" dirty="0"/>
          </a:p>
          <a:p>
            <a:r>
              <a:rPr lang="en-CA" sz="1800" dirty="0"/>
              <a:t>Most common reference standard is a composite of culture tests</a:t>
            </a:r>
          </a:p>
        </p:txBody>
      </p:sp>
      <p:graphicFrame>
        <p:nvGraphicFramePr>
          <p:cNvPr id="6" name="Content Placeholder 4"/>
          <p:cNvGraphicFramePr>
            <a:graphicFrameLocks/>
          </p:cNvGraphicFramePr>
          <p:nvPr>
            <p:extLst>
              <p:ext uri="{D42A27DB-BD31-4B8C-83A1-F6EECF244321}">
                <p14:modId xmlns:p14="http://schemas.microsoft.com/office/powerpoint/2010/main" val="2366359564"/>
              </p:ext>
            </p:extLst>
          </p:nvPr>
        </p:nvGraphicFramePr>
        <p:xfrm>
          <a:off x="1149797" y="4365104"/>
          <a:ext cx="7382643" cy="2093068"/>
        </p:xfrm>
        <a:graphic>
          <a:graphicData uri="http://schemas.openxmlformats.org/drawingml/2006/table">
            <a:tbl>
              <a:tblPr firstRow="1" bandRow="1">
                <a:tableStyleId>{C083E6E3-FA7D-4D7B-A595-EF9225AFEA82}</a:tableStyleId>
              </a:tblPr>
              <a:tblGrid>
                <a:gridCol w="1321931">
                  <a:extLst>
                    <a:ext uri="{9D8B030D-6E8A-4147-A177-3AD203B41FA5}">
                      <a16:colId xmlns:a16="http://schemas.microsoft.com/office/drawing/2014/main" val="20000"/>
                    </a:ext>
                  </a:extLst>
                </a:gridCol>
                <a:gridCol w="3745472">
                  <a:extLst>
                    <a:ext uri="{9D8B030D-6E8A-4147-A177-3AD203B41FA5}">
                      <a16:colId xmlns:a16="http://schemas.microsoft.com/office/drawing/2014/main" val="20001"/>
                    </a:ext>
                  </a:extLst>
                </a:gridCol>
                <a:gridCol w="1175050">
                  <a:extLst>
                    <a:ext uri="{9D8B030D-6E8A-4147-A177-3AD203B41FA5}">
                      <a16:colId xmlns:a16="http://schemas.microsoft.com/office/drawing/2014/main" val="20002"/>
                    </a:ext>
                  </a:extLst>
                </a:gridCol>
                <a:gridCol w="1140190">
                  <a:extLst>
                    <a:ext uri="{9D8B030D-6E8A-4147-A177-3AD203B41FA5}">
                      <a16:colId xmlns:a16="http://schemas.microsoft.com/office/drawing/2014/main" val="20003"/>
                    </a:ext>
                  </a:extLst>
                </a:gridCol>
              </a:tblGrid>
              <a:tr h="486412">
                <a:tc>
                  <a:txBody>
                    <a:bodyPr/>
                    <a:lstStyle/>
                    <a:p>
                      <a:pPr marL="0" marR="0" algn="ctr">
                        <a:spcBef>
                          <a:spcPts val="200"/>
                        </a:spcBef>
                        <a:spcAft>
                          <a:spcPts val="200"/>
                        </a:spcAft>
                      </a:pPr>
                      <a:r>
                        <a:rPr lang="en-AU" sz="1400" dirty="0">
                          <a:effectLst/>
                        </a:rPr>
                        <a:t>Reference class</a:t>
                      </a:r>
                    </a:p>
                    <a:p>
                      <a:pPr marL="0" marR="0" algn="ctr">
                        <a:spcBef>
                          <a:spcPts val="200"/>
                        </a:spcBef>
                        <a:spcAft>
                          <a:spcPts val="200"/>
                        </a:spcAft>
                      </a:pPr>
                      <a:r>
                        <a:rPr lang="en-AU" sz="1400" dirty="0">
                          <a:effectLst/>
                        </a:rPr>
                        <a:t>(# of studies)</a:t>
                      </a:r>
                    </a:p>
                    <a:p>
                      <a:pPr marL="0" marR="0" algn="ctr">
                        <a:spcBef>
                          <a:spcPts val="200"/>
                        </a:spcBef>
                        <a:spcAft>
                          <a:spcPts val="200"/>
                        </a:spcAft>
                      </a:pPr>
                      <a:endParaRPr lang="en-US" sz="1400" b="1" dirty="0">
                        <a:effectLst/>
                        <a:latin typeface="Arial" panose="020B0604020202020204" pitchFamily="34" charset="0"/>
                        <a:ea typeface="Times New Roman" panose="02020603050405020304" pitchFamily="18" charset="0"/>
                      </a:endParaRPr>
                    </a:p>
                  </a:txBody>
                  <a:tcPr marL="51435" marR="51435" marT="0" marB="0"/>
                </a:tc>
                <a:tc>
                  <a:txBody>
                    <a:bodyPr/>
                    <a:lstStyle/>
                    <a:p>
                      <a:pPr marL="0" marR="0">
                        <a:lnSpc>
                          <a:spcPct val="115000"/>
                        </a:lnSpc>
                        <a:spcBef>
                          <a:spcPts val="200"/>
                        </a:spcBef>
                        <a:spcAft>
                          <a:spcPts val="200"/>
                        </a:spcAft>
                      </a:pPr>
                      <a:r>
                        <a:rPr lang="en-AU" sz="1400" dirty="0">
                          <a:effectLst/>
                        </a:rPr>
                        <a:t>Reference definition</a:t>
                      </a:r>
                      <a:endParaRPr lang="en-US" sz="1400" b="1" dirty="0">
                        <a:effectLst/>
                        <a:latin typeface="Arial" panose="020B0604020202020204" pitchFamily="34" charset="0"/>
                        <a:ea typeface="Times New Roman" panose="02020603050405020304" pitchFamily="18" charset="0"/>
                      </a:endParaRPr>
                    </a:p>
                  </a:txBody>
                  <a:tcPr marL="51435" marR="51435" marT="0" marB="0"/>
                </a:tc>
                <a:tc>
                  <a:txBody>
                    <a:bodyPr/>
                    <a:lstStyle/>
                    <a:p>
                      <a:pPr marL="0" marR="0" algn="ctr">
                        <a:spcBef>
                          <a:spcPts val="200"/>
                        </a:spcBef>
                        <a:spcAft>
                          <a:spcPts val="200"/>
                        </a:spcAft>
                      </a:pPr>
                      <a:r>
                        <a:rPr lang="en-AU" sz="1400" dirty="0">
                          <a:effectLst/>
                        </a:rPr>
                        <a:t>Plausible range of sensitivity</a:t>
                      </a:r>
                      <a:endParaRPr lang="en-US" sz="1400" b="1" dirty="0">
                        <a:effectLst/>
                        <a:latin typeface="Arial" panose="020B0604020202020204" pitchFamily="34" charset="0"/>
                        <a:ea typeface="Times New Roman" panose="02020603050405020304" pitchFamily="18" charset="0"/>
                      </a:endParaRPr>
                    </a:p>
                  </a:txBody>
                  <a:tcPr marL="51435" marR="51435" marT="0" marB="0"/>
                </a:tc>
                <a:tc>
                  <a:txBody>
                    <a:bodyPr/>
                    <a:lstStyle/>
                    <a:p>
                      <a:pPr marL="0" marR="0" algn="ctr">
                        <a:spcBef>
                          <a:spcPts val="200"/>
                        </a:spcBef>
                        <a:spcAft>
                          <a:spcPts val="200"/>
                        </a:spcAft>
                      </a:pPr>
                      <a:r>
                        <a:rPr lang="en-AU" sz="1400" dirty="0">
                          <a:effectLst/>
                        </a:rPr>
                        <a:t>Plausible range of specificity</a:t>
                      </a:r>
                      <a:endParaRPr lang="en-US" sz="1400" b="1" dirty="0">
                        <a:effectLst/>
                        <a:latin typeface="Arial" panose="020B0604020202020204" pitchFamily="34" charset="0"/>
                        <a:ea typeface="Times New Roman" panose="02020603050405020304" pitchFamily="18" charset="0"/>
                      </a:endParaRPr>
                    </a:p>
                  </a:txBody>
                  <a:tcPr marL="51435" marR="51435" marT="0" marB="0"/>
                </a:tc>
                <a:extLst>
                  <a:ext uri="{0D108BD9-81ED-4DB2-BD59-A6C34878D82A}">
                    <a16:rowId xmlns:a16="http://schemas.microsoft.com/office/drawing/2014/main" val="10000"/>
                  </a:ext>
                </a:extLst>
              </a:tr>
              <a:tr h="337196">
                <a:tc>
                  <a:txBody>
                    <a:bodyPr/>
                    <a:lstStyle/>
                    <a:p>
                      <a:pPr marL="0" marR="0" algn="ctr">
                        <a:lnSpc>
                          <a:spcPct val="115000"/>
                        </a:lnSpc>
                        <a:spcBef>
                          <a:spcPts val="200"/>
                        </a:spcBef>
                        <a:spcAft>
                          <a:spcPts val="200"/>
                        </a:spcAft>
                      </a:pPr>
                      <a:r>
                        <a:rPr lang="en-AU" sz="1400" dirty="0">
                          <a:effectLst/>
                        </a:rPr>
                        <a:t>A (12 studies)</a:t>
                      </a:r>
                      <a:endParaRPr lang="en-US" sz="1400" dirty="0">
                        <a:effectLst/>
                        <a:latin typeface="Arial" panose="020B0604020202020204" pitchFamily="34" charset="0"/>
                        <a:ea typeface="Times New Roman" panose="02020603050405020304" pitchFamily="18" charset="0"/>
                      </a:endParaRPr>
                    </a:p>
                  </a:txBody>
                  <a:tcPr marL="51435" marR="51435" marT="0" marB="0"/>
                </a:tc>
                <a:tc>
                  <a:txBody>
                    <a:bodyPr/>
                    <a:lstStyle/>
                    <a:p>
                      <a:pPr marL="0" marR="0">
                        <a:lnSpc>
                          <a:spcPct val="115000"/>
                        </a:lnSpc>
                        <a:spcBef>
                          <a:spcPts val="200"/>
                        </a:spcBef>
                        <a:spcAft>
                          <a:spcPts val="200"/>
                        </a:spcAft>
                      </a:pPr>
                      <a:r>
                        <a:rPr lang="en-AU" sz="1400" dirty="0">
                          <a:effectLst/>
                        </a:rPr>
                        <a:t>Blood OR sputum OR respiratory culture positive</a:t>
                      </a:r>
                    </a:p>
                    <a:p>
                      <a:pPr marL="0" marR="0">
                        <a:lnSpc>
                          <a:spcPct val="115000"/>
                        </a:lnSpc>
                        <a:spcBef>
                          <a:spcPts val="200"/>
                        </a:spcBef>
                        <a:spcAft>
                          <a:spcPts val="200"/>
                        </a:spcAft>
                      </a:pPr>
                      <a:endParaRPr lang="en-US" sz="1400" dirty="0">
                        <a:effectLst/>
                        <a:latin typeface="Arial" panose="020B0604020202020204" pitchFamily="34" charset="0"/>
                        <a:ea typeface="Times New Roman" panose="02020603050405020304" pitchFamily="18" charset="0"/>
                      </a:endParaRPr>
                    </a:p>
                  </a:txBody>
                  <a:tcPr marL="51435" marR="51435" marT="0" marB="0"/>
                </a:tc>
                <a:tc>
                  <a:txBody>
                    <a:bodyPr/>
                    <a:lstStyle/>
                    <a:p>
                      <a:pPr marL="0" marR="0" algn="ctr">
                        <a:lnSpc>
                          <a:spcPct val="115000"/>
                        </a:lnSpc>
                        <a:spcBef>
                          <a:spcPts val="200"/>
                        </a:spcBef>
                        <a:spcAft>
                          <a:spcPts val="200"/>
                        </a:spcAft>
                      </a:pPr>
                      <a:r>
                        <a:rPr lang="en-AU" sz="1400" dirty="0">
                          <a:effectLst/>
                        </a:rPr>
                        <a:t>40-70%</a:t>
                      </a:r>
                      <a:endParaRPr lang="en-US" sz="1400" dirty="0">
                        <a:effectLst/>
                        <a:latin typeface="Arial" panose="020B0604020202020204" pitchFamily="34" charset="0"/>
                        <a:ea typeface="Times New Roman" panose="02020603050405020304" pitchFamily="18" charset="0"/>
                      </a:endParaRPr>
                    </a:p>
                  </a:txBody>
                  <a:tcPr marL="51435" marR="51435" marT="0" marB="0"/>
                </a:tc>
                <a:tc>
                  <a:txBody>
                    <a:bodyPr/>
                    <a:lstStyle/>
                    <a:p>
                      <a:pPr marL="0" marR="0" algn="ctr">
                        <a:lnSpc>
                          <a:spcPct val="115000"/>
                        </a:lnSpc>
                        <a:spcBef>
                          <a:spcPts val="200"/>
                        </a:spcBef>
                        <a:spcAft>
                          <a:spcPts val="200"/>
                        </a:spcAft>
                      </a:pPr>
                      <a:r>
                        <a:rPr lang="en-AU" sz="1400" dirty="0">
                          <a:effectLst/>
                        </a:rPr>
                        <a:t>80-100%</a:t>
                      </a:r>
                      <a:endParaRPr lang="en-US" sz="1400" dirty="0">
                        <a:effectLst/>
                        <a:latin typeface="Arial" panose="020B0604020202020204" pitchFamily="34" charset="0"/>
                        <a:ea typeface="Times New Roman" panose="02020603050405020304" pitchFamily="18" charset="0"/>
                      </a:endParaRPr>
                    </a:p>
                  </a:txBody>
                  <a:tcPr marL="51435" marR="51435" marT="0" marB="0"/>
                </a:tc>
                <a:extLst>
                  <a:ext uri="{0D108BD9-81ED-4DB2-BD59-A6C34878D82A}">
                    <a16:rowId xmlns:a16="http://schemas.microsoft.com/office/drawing/2014/main" val="10001"/>
                  </a:ext>
                </a:extLst>
              </a:tr>
              <a:tr h="337196">
                <a:tc>
                  <a:txBody>
                    <a:bodyPr/>
                    <a:lstStyle/>
                    <a:p>
                      <a:pPr marL="0" marR="0" algn="ctr">
                        <a:lnSpc>
                          <a:spcPct val="115000"/>
                        </a:lnSpc>
                        <a:spcBef>
                          <a:spcPts val="200"/>
                        </a:spcBef>
                        <a:spcAft>
                          <a:spcPts val="200"/>
                        </a:spcAft>
                      </a:pPr>
                      <a:r>
                        <a:rPr lang="en-AU" sz="1400" dirty="0">
                          <a:effectLst/>
                        </a:rPr>
                        <a:t>B (11 studies)</a:t>
                      </a:r>
                      <a:endParaRPr lang="en-US" sz="1400" dirty="0">
                        <a:effectLst/>
                        <a:latin typeface="Arial" panose="020B0604020202020204" pitchFamily="34" charset="0"/>
                        <a:ea typeface="Times New Roman" panose="02020603050405020304" pitchFamily="18" charset="0"/>
                      </a:endParaRPr>
                    </a:p>
                  </a:txBody>
                  <a:tcPr marL="51435" marR="51435" marT="0" marB="0"/>
                </a:tc>
                <a:tc>
                  <a:txBody>
                    <a:bodyPr/>
                    <a:lstStyle/>
                    <a:p>
                      <a:pPr marL="0" marR="0">
                        <a:lnSpc>
                          <a:spcPct val="115000"/>
                        </a:lnSpc>
                        <a:spcBef>
                          <a:spcPts val="200"/>
                        </a:spcBef>
                        <a:spcAft>
                          <a:spcPts val="200"/>
                        </a:spcAft>
                      </a:pPr>
                      <a:r>
                        <a:rPr lang="en-AU" sz="1400" dirty="0">
                          <a:effectLst/>
                        </a:rPr>
                        <a:t>Blood OR sputum culture positive</a:t>
                      </a:r>
                    </a:p>
                    <a:p>
                      <a:pPr marL="0" marR="0">
                        <a:lnSpc>
                          <a:spcPct val="115000"/>
                        </a:lnSpc>
                        <a:spcBef>
                          <a:spcPts val="200"/>
                        </a:spcBef>
                        <a:spcAft>
                          <a:spcPts val="200"/>
                        </a:spcAft>
                      </a:pPr>
                      <a:endParaRPr lang="en-US" sz="1400" dirty="0">
                        <a:effectLst/>
                        <a:latin typeface="Arial" panose="020B0604020202020204" pitchFamily="34" charset="0"/>
                        <a:ea typeface="Times New Roman" panose="02020603050405020304" pitchFamily="18" charset="0"/>
                      </a:endParaRPr>
                    </a:p>
                  </a:txBody>
                  <a:tcPr marL="51435" marR="51435" marT="0" marB="0"/>
                </a:tc>
                <a:tc>
                  <a:txBody>
                    <a:bodyPr/>
                    <a:lstStyle/>
                    <a:p>
                      <a:pPr marL="0" marR="0" algn="ctr">
                        <a:lnSpc>
                          <a:spcPct val="115000"/>
                        </a:lnSpc>
                        <a:spcBef>
                          <a:spcPts val="200"/>
                        </a:spcBef>
                        <a:spcAft>
                          <a:spcPts val="200"/>
                        </a:spcAft>
                      </a:pPr>
                      <a:r>
                        <a:rPr lang="en-AU" sz="1400" dirty="0">
                          <a:effectLst/>
                        </a:rPr>
                        <a:t>30-60%</a:t>
                      </a:r>
                      <a:endParaRPr lang="en-US" sz="1400" dirty="0">
                        <a:effectLst/>
                        <a:latin typeface="Arial" panose="020B0604020202020204" pitchFamily="34" charset="0"/>
                        <a:ea typeface="Times New Roman" panose="02020603050405020304" pitchFamily="18" charset="0"/>
                      </a:endParaRPr>
                    </a:p>
                  </a:txBody>
                  <a:tcPr marL="51435" marR="51435" marT="0" marB="0"/>
                </a:tc>
                <a:tc>
                  <a:txBody>
                    <a:bodyPr/>
                    <a:lstStyle/>
                    <a:p>
                      <a:pPr marL="0" marR="0" algn="ctr">
                        <a:lnSpc>
                          <a:spcPct val="115000"/>
                        </a:lnSpc>
                        <a:spcBef>
                          <a:spcPts val="200"/>
                        </a:spcBef>
                        <a:spcAft>
                          <a:spcPts val="200"/>
                        </a:spcAft>
                      </a:pPr>
                      <a:r>
                        <a:rPr lang="en-AU" sz="1400" dirty="0">
                          <a:effectLst/>
                        </a:rPr>
                        <a:t>80-100%</a:t>
                      </a:r>
                      <a:endParaRPr lang="en-US" sz="1400" dirty="0">
                        <a:effectLst/>
                        <a:latin typeface="Arial" panose="020B0604020202020204" pitchFamily="34" charset="0"/>
                        <a:ea typeface="Times New Roman" panose="02020603050405020304" pitchFamily="18" charset="0"/>
                      </a:endParaRPr>
                    </a:p>
                  </a:txBody>
                  <a:tcPr marL="51435" marR="51435" marT="0" marB="0"/>
                </a:tc>
                <a:extLst>
                  <a:ext uri="{0D108BD9-81ED-4DB2-BD59-A6C34878D82A}">
                    <a16:rowId xmlns:a16="http://schemas.microsoft.com/office/drawing/2014/main" val="10002"/>
                  </a:ext>
                </a:extLst>
              </a:tr>
              <a:tr h="310114">
                <a:tc>
                  <a:txBody>
                    <a:bodyPr/>
                    <a:lstStyle/>
                    <a:p>
                      <a:pPr marL="0" marR="0" algn="ctr">
                        <a:lnSpc>
                          <a:spcPct val="115000"/>
                        </a:lnSpc>
                        <a:spcBef>
                          <a:spcPts val="200"/>
                        </a:spcBef>
                        <a:spcAft>
                          <a:spcPts val="200"/>
                        </a:spcAft>
                      </a:pPr>
                      <a:r>
                        <a:rPr lang="en-AU" sz="1400" dirty="0">
                          <a:effectLst/>
                        </a:rPr>
                        <a:t>C (4 studies)</a:t>
                      </a:r>
                      <a:endParaRPr lang="en-US" sz="1400" dirty="0">
                        <a:effectLst/>
                        <a:latin typeface="Arial" panose="020B0604020202020204" pitchFamily="34" charset="0"/>
                        <a:ea typeface="Times New Roman" panose="02020603050405020304" pitchFamily="18" charset="0"/>
                      </a:endParaRPr>
                    </a:p>
                  </a:txBody>
                  <a:tcPr marL="51435" marR="51435" marT="0" marB="0"/>
                </a:tc>
                <a:tc>
                  <a:txBody>
                    <a:bodyPr/>
                    <a:lstStyle/>
                    <a:p>
                      <a:pPr marL="0" marR="0">
                        <a:lnSpc>
                          <a:spcPct val="115000"/>
                        </a:lnSpc>
                        <a:spcBef>
                          <a:spcPts val="200"/>
                        </a:spcBef>
                        <a:spcAft>
                          <a:spcPts val="200"/>
                        </a:spcAft>
                      </a:pPr>
                      <a:r>
                        <a:rPr lang="en-AU" sz="1400" dirty="0">
                          <a:effectLst/>
                        </a:rPr>
                        <a:t>Blood culture positive</a:t>
                      </a:r>
                      <a:endParaRPr lang="en-US" sz="1400" dirty="0">
                        <a:effectLst/>
                        <a:latin typeface="Arial" panose="020B0604020202020204" pitchFamily="34" charset="0"/>
                        <a:ea typeface="Times New Roman" panose="02020603050405020304" pitchFamily="18" charset="0"/>
                      </a:endParaRPr>
                    </a:p>
                  </a:txBody>
                  <a:tcPr marL="51435" marR="51435" marT="0" marB="0"/>
                </a:tc>
                <a:tc>
                  <a:txBody>
                    <a:bodyPr/>
                    <a:lstStyle/>
                    <a:p>
                      <a:pPr marL="0" marR="0" algn="ctr">
                        <a:lnSpc>
                          <a:spcPct val="115000"/>
                        </a:lnSpc>
                        <a:spcBef>
                          <a:spcPts val="200"/>
                        </a:spcBef>
                        <a:spcAft>
                          <a:spcPts val="200"/>
                        </a:spcAft>
                      </a:pPr>
                      <a:r>
                        <a:rPr lang="en-AU" sz="1400" dirty="0">
                          <a:effectLst/>
                        </a:rPr>
                        <a:t>10-40%</a:t>
                      </a:r>
                      <a:endParaRPr lang="en-US" sz="1400" dirty="0">
                        <a:effectLst/>
                        <a:latin typeface="Arial" panose="020B0604020202020204" pitchFamily="34" charset="0"/>
                        <a:ea typeface="Times New Roman" panose="02020603050405020304" pitchFamily="18" charset="0"/>
                      </a:endParaRPr>
                    </a:p>
                  </a:txBody>
                  <a:tcPr marL="51435" marR="51435" marT="0" marB="0"/>
                </a:tc>
                <a:tc>
                  <a:txBody>
                    <a:bodyPr/>
                    <a:lstStyle/>
                    <a:p>
                      <a:pPr marL="0" marR="0" algn="ctr">
                        <a:lnSpc>
                          <a:spcPct val="115000"/>
                        </a:lnSpc>
                        <a:spcBef>
                          <a:spcPts val="200"/>
                        </a:spcBef>
                        <a:spcAft>
                          <a:spcPts val="200"/>
                        </a:spcAft>
                      </a:pPr>
                      <a:r>
                        <a:rPr lang="en-AU" sz="1400" dirty="0">
                          <a:effectLst/>
                        </a:rPr>
                        <a:t>90-100%</a:t>
                      </a:r>
                      <a:endParaRPr lang="en-US" sz="1400" dirty="0">
                        <a:effectLst/>
                        <a:latin typeface="Arial" panose="020B0604020202020204" pitchFamily="34" charset="0"/>
                        <a:ea typeface="Times New Roman" panose="02020603050405020304" pitchFamily="18" charset="0"/>
                      </a:endParaRPr>
                    </a:p>
                  </a:txBody>
                  <a:tcPr marL="51435" marR="51435"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3311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Closer look at one study</a:t>
            </a:r>
          </a:p>
        </p:txBody>
      </p:sp>
      <mc:AlternateContent xmlns:mc="http://schemas.openxmlformats.org/markup-compatibility/2006" xmlns:a14="http://schemas.microsoft.com/office/drawing/2010/main">
        <mc:Choice Requires="a14">
          <p:sp>
            <p:nvSpPr>
              <p:cNvPr id="7" name="Content Placeholder 6"/>
              <p:cNvSpPr>
                <a:spLocks noGrp="1"/>
              </p:cNvSpPr>
              <p:nvPr>
                <p:ph sz="half" idx="1"/>
              </p:nvPr>
            </p:nvSpPr>
            <p:spPr>
              <a:xfrm>
                <a:off x="857250" y="2057399"/>
                <a:ext cx="3566160" cy="1615441"/>
              </a:xfrm>
            </p:spPr>
            <p:txBody>
              <a:bodyPr>
                <a:normAutofit fontScale="92500"/>
              </a:bodyPr>
              <a:lstStyle/>
              <a:p>
                <a:r>
                  <a:rPr lang="en-CA" dirty="0"/>
                  <a:t>Traditional statistical analysis</a:t>
                </a:r>
              </a:p>
              <a:p>
                <a:pPr marL="0" indent="0" algn="ctr">
                  <a:buNone/>
                </a:pPr>
                <a:r>
                  <a:rPr lang="en-CA" dirty="0"/>
                  <a:t>UA Sensitivity = </a:t>
                </a:r>
                <a14:m>
                  <m:oMath xmlns:m="http://schemas.openxmlformats.org/officeDocument/2006/math">
                    <m:f>
                      <m:fPr>
                        <m:ctrlPr>
                          <a:rPr lang="en-CA" i="1" smtClean="0">
                            <a:latin typeface="Cambria Math" panose="02040503050406030204" pitchFamily="18" charset="0"/>
                          </a:rPr>
                        </m:ctrlPr>
                      </m:fPr>
                      <m:num>
                        <m:r>
                          <a:rPr lang="en-CA" b="0" i="1" smtClean="0">
                            <a:latin typeface="Cambria Math" panose="02040503050406030204" pitchFamily="18" charset="0"/>
                          </a:rPr>
                          <m:t>55</m:t>
                        </m:r>
                      </m:num>
                      <m:den>
                        <m:r>
                          <a:rPr lang="en-CA" b="0" i="1" smtClean="0">
                            <a:latin typeface="Cambria Math" panose="02040503050406030204" pitchFamily="18" charset="0"/>
                          </a:rPr>
                          <m:t>78</m:t>
                        </m:r>
                      </m:den>
                    </m:f>
                  </m:oMath>
                </a14:m>
                <a:r>
                  <a:rPr lang="en-CA" dirty="0"/>
                  <a:t> = 70.5%</a:t>
                </a:r>
              </a:p>
              <a:p>
                <a:pPr marL="0" indent="0" algn="ctr">
                  <a:buNone/>
                </a:pPr>
                <a:r>
                  <a:rPr lang="en-CA" dirty="0"/>
                  <a:t>UA Specificity = </a:t>
                </a:r>
                <a14:m>
                  <m:oMath xmlns:m="http://schemas.openxmlformats.org/officeDocument/2006/math">
                    <m:f>
                      <m:fPr>
                        <m:ctrlPr>
                          <a:rPr lang="en-CA" i="1">
                            <a:latin typeface="Cambria Math" panose="02040503050406030204" pitchFamily="18" charset="0"/>
                          </a:rPr>
                        </m:ctrlPr>
                      </m:fPr>
                      <m:num>
                        <m:r>
                          <a:rPr lang="en-CA" b="0" i="1" smtClean="0">
                            <a:latin typeface="Cambria Math" panose="02040503050406030204" pitchFamily="18" charset="0"/>
                          </a:rPr>
                          <m:t>224</m:t>
                        </m:r>
                      </m:num>
                      <m:den>
                        <m:r>
                          <a:rPr lang="en-CA" b="0" i="1" smtClean="0">
                            <a:latin typeface="Cambria Math" panose="02040503050406030204" pitchFamily="18" charset="0"/>
                          </a:rPr>
                          <m:t>305</m:t>
                        </m:r>
                      </m:den>
                    </m:f>
                  </m:oMath>
                </a14:m>
                <a:r>
                  <a:rPr lang="en-CA" dirty="0"/>
                  <a:t> = 73.4%</a:t>
                </a:r>
              </a:p>
              <a:p>
                <a:pPr marL="0" indent="0">
                  <a:buNone/>
                </a:pPr>
                <a:endParaRPr lang="en-CA" dirty="0"/>
              </a:p>
            </p:txBody>
          </p:sp>
        </mc:Choice>
        <mc:Fallback xmlns="">
          <p:sp>
            <p:nvSpPr>
              <p:cNvPr id="7" name="Content Placeholder 6"/>
              <p:cNvSpPr>
                <a:spLocks noGrp="1" noRot="1" noChangeAspect="1" noMove="1" noResize="1" noEditPoints="1" noAdjustHandles="1" noChangeArrowheads="1" noChangeShapeType="1" noTextEdit="1"/>
              </p:cNvSpPr>
              <p:nvPr>
                <p:ph sz="half" idx="1"/>
              </p:nvPr>
            </p:nvSpPr>
            <p:spPr>
              <a:xfrm>
                <a:off x="857250" y="2057399"/>
                <a:ext cx="3566160" cy="1615441"/>
              </a:xfrm>
              <a:blipFill>
                <a:blip r:embed="rId2"/>
                <a:stretch>
                  <a:fillRect l="-1538" t="-2632" r="-1538"/>
                </a:stretch>
              </a:blipFill>
            </p:spPr>
            <p:txBody>
              <a:bodyPr/>
              <a:lstStyle/>
              <a:p>
                <a:r>
                  <a:rPr lang="en-CA">
                    <a:noFill/>
                  </a:rPr>
                  <a:t> </a:t>
                </a:r>
              </a:p>
            </p:txBody>
          </p:sp>
        </mc:Fallback>
      </mc:AlternateContent>
      <p:graphicFrame>
        <p:nvGraphicFramePr>
          <p:cNvPr id="11" name="Content Placeholder 5"/>
          <p:cNvGraphicFramePr>
            <a:graphicFrameLocks noGrp="1"/>
          </p:cNvGraphicFramePr>
          <p:nvPr>
            <p:ph sz="half" idx="2"/>
            <p:extLst>
              <p:ext uri="{D42A27DB-BD31-4B8C-83A1-F6EECF244321}">
                <p14:modId xmlns:p14="http://schemas.microsoft.com/office/powerpoint/2010/main" val="1148014019"/>
              </p:ext>
            </p:extLst>
          </p:nvPr>
        </p:nvGraphicFramePr>
        <p:xfrm>
          <a:off x="4499992" y="2057400"/>
          <a:ext cx="4038600" cy="1615440"/>
        </p:xfrm>
        <a:graphic>
          <a:graphicData uri="http://schemas.openxmlformats.org/drawingml/2006/table">
            <a:tbl>
              <a:tblPr firstRow="1" bandRow="1">
                <a:tableStyleId>{5940675A-B579-460E-94D1-54222C63F5DA}</a:tableStyleId>
              </a:tblPr>
              <a:tblGrid>
                <a:gridCol w="1291248">
                  <a:extLst>
                    <a:ext uri="{9D8B030D-6E8A-4147-A177-3AD203B41FA5}">
                      <a16:colId xmlns:a16="http://schemas.microsoft.com/office/drawing/2014/main" val="3604044309"/>
                    </a:ext>
                  </a:extLst>
                </a:gridCol>
                <a:gridCol w="576064">
                  <a:extLst>
                    <a:ext uri="{9D8B030D-6E8A-4147-A177-3AD203B41FA5}">
                      <a16:colId xmlns:a16="http://schemas.microsoft.com/office/drawing/2014/main" val="242603551"/>
                    </a:ext>
                  </a:extLst>
                </a:gridCol>
                <a:gridCol w="720080">
                  <a:extLst>
                    <a:ext uri="{9D8B030D-6E8A-4147-A177-3AD203B41FA5}">
                      <a16:colId xmlns:a16="http://schemas.microsoft.com/office/drawing/2014/main" val="256802523"/>
                    </a:ext>
                  </a:extLst>
                </a:gridCol>
                <a:gridCol w="792088">
                  <a:extLst>
                    <a:ext uri="{9D8B030D-6E8A-4147-A177-3AD203B41FA5}">
                      <a16:colId xmlns:a16="http://schemas.microsoft.com/office/drawing/2014/main" val="2081027613"/>
                    </a:ext>
                  </a:extLst>
                </a:gridCol>
                <a:gridCol w="659120">
                  <a:extLst>
                    <a:ext uri="{9D8B030D-6E8A-4147-A177-3AD203B41FA5}">
                      <a16:colId xmlns:a16="http://schemas.microsoft.com/office/drawing/2014/main" val="704629119"/>
                    </a:ext>
                  </a:extLst>
                </a:gridCol>
              </a:tblGrid>
              <a:tr h="370840">
                <a:tc rowSpan="2" gridSpan="2">
                  <a:txBody>
                    <a:bodyPr/>
                    <a:lstStyle/>
                    <a:p>
                      <a:pPr algn="ctr"/>
                      <a:endParaRPr lang="en-CA" dirty="0"/>
                    </a:p>
                  </a:txBody>
                  <a:tcPr/>
                </a:tc>
                <a:tc rowSpan="2" hMerge="1">
                  <a:txBody>
                    <a:bodyPr/>
                    <a:lstStyle/>
                    <a:p>
                      <a:endParaRPr lang="en-CA"/>
                    </a:p>
                  </a:txBody>
                  <a:tcPr/>
                </a:tc>
                <a:tc gridSpan="2">
                  <a:txBody>
                    <a:bodyPr/>
                    <a:lstStyle/>
                    <a:p>
                      <a:pPr algn="ctr"/>
                      <a:r>
                        <a:rPr lang="en-CA" dirty="0"/>
                        <a:t>Urinary antigen test</a:t>
                      </a:r>
                    </a:p>
                  </a:txBody>
                  <a:tcPr/>
                </a:tc>
                <a:tc hMerge="1">
                  <a:txBody>
                    <a:bodyPr/>
                    <a:lstStyle/>
                    <a:p>
                      <a:endParaRPr lang="en-CA" dirty="0"/>
                    </a:p>
                  </a:txBody>
                  <a:tcPr/>
                </a:tc>
                <a:tc rowSpan="2">
                  <a:txBody>
                    <a:bodyPr/>
                    <a:lstStyle/>
                    <a:p>
                      <a:pPr algn="ctr"/>
                      <a:r>
                        <a:rPr lang="en-CA" dirty="0"/>
                        <a:t>Total</a:t>
                      </a:r>
                    </a:p>
                  </a:txBody>
                  <a:tcPr/>
                </a:tc>
                <a:extLst>
                  <a:ext uri="{0D108BD9-81ED-4DB2-BD59-A6C34878D82A}">
                    <a16:rowId xmlns:a16="http://schemas.microsoft.com/office/drawing/2014/main" val="3058820211"/>
                  </a:ext>
                </a:extLst>
              </a:tr>
              <a:tr h="370840">
                <a:tc gridSpan="2" vMerge="1">
                  <a:txBody>
                    <a:bodyPr/>
                    <a:lstStyle/>
                    <a:p>
                      <a:endParaRPr lang="en-CA" dirty="0"/>
                    </a:p>
                  </a:txBody>
                  <a:tcPr/>
                </a:tc>
                <a:tc hMerge="1" vMerge="1">
                  <a:txBody>
                    <a:bodyPr/>
                    <a:lstStyle/>
                    <a:p>
                      <a:endParaRPr lang="en-CA" dirty="0"/>
                    </a:p>
                  </a:txBody>
                  <a:tcPr/>
                </a:tc>
                <a:tc>
                  <a:txBody>
                    <a:bodyPr/>
                    <a:lstStyle/>
                    <a:p>
                      <a:pPr algn="ctr"/>
                      <a:r>
                        <a:rPr lang="en-CA" dirty="0"/>
                        <a:t>+</a:t>
                      </a:r>
                    </a:p>
                  </a:txBody>
                  <a:tcPr/>
                </a:tc>
                <a:tc>
                  <a:txBody>
                    <a:bodyPr/>
                    <a:lstStyle/>
                    <a:p>
                      <a:pPr algn="ctr"/>
                      <a:r>
                        <a:rPr lang="en-CA" dirty="0"/>
                        <a:t>-</a:t>
                      </a:r>
                    </a:p>
                  </a:txBody>
                  <a:tcPr/>
                </a:tc>
                <a:tc vMerge="1">
                  <a:txBody>
                    <a:bodyPr/>
                    <a:lstStyle/>
                    <a:p>
                      <a:endParaRPr lang="en-CA" dirty="0"/>
                    </a:p>
                  </a:txBody>
                  <a:tcPr/>
                </a:tc>
                <a:extLst>
                  <a:ext uri="{0D108BD9-81ED-4DB2-BD59-A6C34878D82A}">
                    <a16:rowId xmlns:a16="http://schemas.microsoft.com/office/drawing/2014/main" val="1425598503"/>
                  </a:ext>
                </a:extLst>
              </a:tr>
              <a:tr h="370840">
                <a:tc rowSpan="2">
                  <a:txBody>
                    <a:bodyPr/>
                    <a:lstStyle/>
                    <a:p>
                      <a:pPr algn="ctr"/>
                      <a:r>
                        <a:rPr lang="en-CA" dirty="0"/>
                        <a:t>Composite Reference</a:t>
                      </a:r>
                      <a:br>
                        <a:rPr lang="en-CA" dirty="0"/>
                      </a:br>
                      <a:r>
                        <a:rPr lang="en-CA" dirty="0"/>
                        <a:t>Standard</a:t>
                      </a:r>
                    </a:p>
                  </a:txBody>
                  <a:tcPr/>
                </a:tc>
                <a:tc>
                  <a:txBody>
                    <a:bodyPr/>
                    <a:lstStyle/>
                    <a:p>
                      <a:pPr algn="ctr"/>
                      <a:r>
                        <a:rPr lang="en-CA" dirty="0"/>
                        <a:t>+</a:t>
                      </a:r>
                    </a:p>
                  </a:txBody>
                  <a:tcPr/>
                </a:tc>
                <a:tc>
                  <a:txBody>
                    <a:bodyPr/>
                    <a:lstStyle/>
                    <a:p>
                      <a:pPr algn="ctr"/>
                      <a:r>
                        <a:rPr lang="en-CA" dirty="0"/>
                        <a:t>55</a:t>
                      </a:r>
                    </a:p>
                  </a:txBody>
                  <a:tcPr/>
                </a:tc>
                <a:tc>
                  <a:txBody>
                    <a:bodyPr/>
                    <a:lstStyle/>
                    <a:p>
                      <a:pPr algn="ctr"/>
                      <a:r>
                        <a:rPr lang="en-CA" dirty="0"/>
                        <a:t>23</a:t>
                      </a:r>
                    </a:p>
                  </a:txBody>
                  <a:tcPr/>
                </a:tc>
                <a:tc>
                  <a:txBody>
                    <a:bodyPr/>
                    <a:lstStyle/>
                    <a:p>
                      <a:pPr algn="ctr"/>
                      <a:r>
                        <a:rPr lang="en-CA" dirty="0"/>
                        <a:t>78</a:t>
                      </a:r>
                    </a:p>
                  </a:txBody>
                  <a:tcPr/>
                </a:tc>
                <a:extLst>
                  <a:ext uri="{0D108BD9-81ED-4DB2-BD59-A6C34878D82A}">
                    <a16:rowId xmlns:a16="http://schemas.microsoft.com/office/drawing/2014/main" val="663675465"/>
                  </a:ext>
                </a:extLst>
              </a:tr>
              <a:tr h="370840">
                <a:tc vMerge="1">
                  <a:txBody>
                    <a:bodyPr/>
                    <a:lstStyle/>
                    <a:p>
                      <a:endParaRPr lang="en-CA" dirty="0"/>
                    </a:p>
                  </a:txBody>
                  <a:tcPr/>
                </a:tc>
                <a:tc>
                  <a:txBody>
                    <a:bodyPr/>
                    <a:lstStyle/>
                    <a:p>
                      <a:pPr algn="ctr"/>
                      <a:r>
                        <a:rPr lang="en-CA" dirty="0"/>
                        <a:t>-</a:t>
                      </a:r>
                    </a:p>
                  </a:txBody>
                  <a:tcPr/>
                </a:tc>
                <a:tc>
                  <a:txBody>
                    <a:bodyPr/>
                    <a:lstStyle/>
                    <a:p>
                      <a:pPr algn="ctr"/>
                      <a:r>
                        <a:rPr lang="en-CA" dirty="0"/>
                        <a:t>81</a:t>
                      </a:r>
                    </a:p>
                  </a:txBody>
                  <a:tcPr/>
                </a:tc>
                <a:tc>
                  <a:txBody>
                    <a:bodyPr/>
                    <a:lstStyle/>
                    <a:p>
                      <a:pPr algn="ctr"/>
                      <a:r>
                        <a:rPr lang="en-CA" dirty="0"/>
                        <a:t>224</a:t>
                      </a:r>
                    </a:p>
                  </a:txBody>
                  <a:tcPr/>
                </a:tc>
                <a:tc>
                  <a:txBody>
                    <a:bodyPr/>
                    <a:lstStyle/>
                    <a:p>
                      <a:pPr algn="ctr"/>
                      <a:r>
                        <a:rPr lang="en-CA" dirty="0"/>
                        <a:t>305</a:t>
                      </a:r>
                    </a:p>
                  </a:txBody>
                  <a:tcPr/>
                </a:tc>
                <a:extLst>
                  <a:ext uri="{0D108BD9-81ED-4DB2-BD59-A6C34878D82A}">
                    <a16:rowId xmlns:a16="http://schemas.microsoft.com/office/drawing/2014/main" val="1851806065"/>
                  </a:ext>
                </a:extLst>
              </a:tr>
            </a:tbl>
          </a:graphicData>
        </a:graphic>
      </p:graphicFrame>
      <p:sp>
        <p:nvSpPr>
          <p:cNvPr id="3" name="Footer Placeholder 2"/>
          <p:cNvSpPr>
            <a:spLocks noGrp="1"/>
          </p:cNvSpPr>
          <p:nvPr>
            <p:ph type="ftr" sz="quarter" idx="11"/>
          </p:nvPr>
        </p:nvSpPr>
        <p:spPr/>
        <p:txBody>
          <a:bodyPr/>
          <a:lstStyle/>
          <a:p>
            <a:r>
              <a:rPr lang="en-CA" dirty="0"/>
              <a:t>From </a:t>
            </a:r>
            <a:r>
              <a:rPr lang="en-CA" dirty="0" err="1"/>
              <a:t>Sordé</a:t>
            </a:r>
            <a:r>
              <a:rPr lang="en-CA" dirty="0"/>
              <a:t> et al., Archives of </a:t>
            </a:r>
            <a:r>
              <a:rPr lang="en-CA" dirty="0" err="1"/>
              <a:t>Int</a:t>
            </a:r>
            <a:r>
              <a:rPr lang="en-CA" dirty="0"/>
              <a:t> Med, 2011</a:t>
            </a:r>
          </a:p>
        </p:txBody>
      </p:sp>
      <p:sp>
        <p:nvSpPr>
          <p:cNvPr id="8" name="Rectangle 7"/>
          <p:cNvSpPr/>
          <p:nvPr/>
        </p:nvSpPr>
        <p:spPr>
          <a:xfrm>
            <a:off x="857250" y="4293096"/>
            <a:ext cx="7681342" cy="1754326"/>
          </a:xfrm>
          <a:prstGeom prst="rect">
            <a:avLst/>
          </a:prstGeom>
        </p:spPr>
        <p:txBody>
          <a:bodyPr wrap="square">
            <a:spAutoFit/>
          </a:bodyPr>
          <a:lstStyle/>
          <a:p>
            <a:r>
              <a:rPr lang="en-CA" dirty="0"/>
              <a:t>Composite reference standard assumed perfect</a:t>
            </a:r>
            <a:br>
              <a:rPr lang="en-CA" dirty="0"/>
            </a:br>
            <a:endParaRPr lang="en-CA" dirty="0"/>
          </a:p>
          <a:p>
            <a:pPr lvl="1">
              <a:buFont typeface="Symbol" panose="05050102010706020507" pitchFamily="18" charset="2"/>
              <a:buChar char=""/>
            </a:pPr>
            <a:r>
              <a:rPr lang="en-CA" dirty="0"/>
              <a:t>   </a:t>
            </a:r>
            <a:r>
              <a:rPr lang="en-CA" i="1" dirty="0"/>
              <a:t>UA cannot improve over it</a:t>
            </a:r>
            <a:br>
              <a:rPr lang="en-CA" dirty="0"/>
            </a:br>
            <a:endParaRPr lang="en-CA" dirty="0"/>
          </a:p>
          <a:p>
            <a:pPr lvl="1">
              <a:buFont typeface="Symbol" panose="05050102010706020507" pitchFamily="18" charset="2"/>
              <a:buChar char=""/>
            </a:pPr>
            <a:r>
              <a:rPr lang="en-CA" dirty="0"/>
              <a:t>   </a:t>
            </a:r>
            <a:r>
              <a:rPr lang="en-CA" i="1" dirty="0"/>
              <a:t>Cost-effectiveness analysis would never conclude in favor of UA as it is more expensive and less accurate</a:t>
            </a:r>
          </a:p>
        </p:txBody>
      </p:sp>
    </p:spTree>
    <p:extLst>
      <p:ext uri="{BB962C8B-B14F-4D97-AF65-F5344CB8AC3E}">
        <p14:creationId xmlns:p14="http://schemas.microsoft.com/office/powerpoint/2010/main" val="186370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Closer look at one study</a:t>
            </a:r>
          </a:p>
        </p:txBody>
      </p:sp>
      <mc:AlternateContent xmlns:mc="http://schemas.openxmlformats.org/markup-compatibility/2006" xmlns:a14="http://schemas.microsoft.com/office/drawing/2010/main">
        <mc:Choice Requires="a14">
          <p:sp>
            <p:nvSpPr>
              <p:cNvPr id="7" name="Content Placeholder 6"/>
              <p:cNvSpPr>
                <a:spLocks noGrp="1"/>
              </p:cNvSpPr>
              <p:nvPr>
                <p:ph sz="half" idx="1"/>
              </p:nvPr>
            </p:nvSpPr>
            <p:spPr>
              <a:xfrm>
                <a:off x="857250" y="2057399"/>
                <a:ext cx="3566160" cy="1659633"/>
              </a:xfrm>
            </p:spPr>
            <p:txBody>
              <a:bodyPr>
                <a:normAutofit fontScale="92500"/>
              </a:bodyPr>
              <a:lstStyle/>
              <a:p>
                <a:r>
                  <a:rPr lang="en-CA" dirty="0"/>
                  <a:t>Traditional statistical analysis</a:t>
                </a:r>
              </a:p>
              <a:p>
                <a:pPr marL="0" indent="0" algn="ctr">
                  <a:buNone/>
                </a:pPr>
                <a:r>
                  <a:rPr lang="en-CA" dirty="0"/>
                  <a:t>UA Sensitivity = </a:t>
                </a:r>
                <a14:m>
                  <m:oMath xmlns:m="http://schemas.openxmlformats.org/officeDocument/2006/math">
                    <m:f>
                      <m:fPr>
                        <m:ctrlPr>
                          <a:rPr lang="en-CA" i="1" smtClean="0">
                            <a:latin typeface="Cambria Math" panose="02040503050406030204" pitchFamily="18" charset="0"/>
                          </a:rPr>
                        </m:ctrlPr>
                      </m:fPr>
                      <m:num>
                        <m:r>
                          <a:rPr lang="en-CA" b="0" i="1" smtClean="0">
                            <a:latin typeface="Cambria Math" panose="02040503050406030204" pitchFamily="18" charset="0"/>
                          </a:rPr>
                          <m:t>55</m:t>
                        </m:r>
                      </m:num>
                      <m:den>
                        <m:r>
                          <a:rPr lang="en-CA" b="0" i="1" smtClean="0">
                            <a:latin typeface="Cambria Math" panose="02040503050406030204" pitchFamily="18" charset="0"/>
                          </a:rPr>
                          <m:t>78</m:t>
                        </m:r>
                      </m:den>
                    </m:f>
                  </m:oMath>
                </a14:m>
                <a:r>
                  <a:rPr lang="en-CA" dirty="0"/>
                  <a:t> = 70.5%</a:t>
                </a:r>
              </a:p>
              <a:p>
                <a:pPr marL="0" indent="0" algn="ctr">
                  <a:buNone/>
                </a:pPr>
                <a:r>
                  <a:rPr lang="en-CA" dirty="0"/>
                  <a:t>UA Specificity = </a:t>
                </a:r>
                <a14:m>
                  <m:oMath xmlns:m="http://schemas.openxmlformats.org/officeDocument/2006/math">
                    <m:f>
                      <m:fPr>
                        <m:ctrlPr>
                          <a:rPr lang="en-CA" i="1">
                            <a:latin typeface="Cambria Math" panose="02040503050406030204" pitchFamily="18" charset="0"/>
                          </a:rPr>
                        </m:ctrlPr>
                      </m:fPr>
                      <m:num>
                        <m:r>
                          <a:rPr lang="en-CA" b="0" i="1" smtClean="0">
                            <a:latin typeface="Cambria Math" panose="02040503050406030204" pitchFamily="18" charset="0"/>
                          </a:rPr>
                          <m:t>224</m:t>
                        </m:r>
                      </m:num>
                      <m:den>
                        <m:r>
                          <a:rPr lang="en-CA" b="0" i="1" smtClean="0">
                            <a:latin typeface="Cambria Math" panose="02040503050406030204" pitchFamily="18" charset="0"/>
                          </a:rPr>
                          <m:t>305</m:t>
                        </m:r>
                      </m:den>
                    </m:f>
                  </m:oMath>
                </a14:m>
                <a:r>
                  <a:rPr lang="en-CA" dirty="0"/>
                  <a:t> = 73.4%</a:t>
                </a:r>
              </a:p>
              <a:p>
                <a:pPr marL="0" indent="0">
                  <a:buNone/>
                </a:pPr>
                <a:endParaRPr lang="en-CA" dirty="0"/>
              </a:p>
            </p:txBody>
          </p:sp>
        </mc:Choice>
        <mc:Fallback xmlns="">
          <p:sp>
            <p:nvSpPr>
              <p:cNvPr id="7" name="Content Placeholder 6"/>
              <p:cNvSpPr>
                <a:spLocks noGrp="1" noRot="1" noChangeAspect="1" noMove="1" noResize="1" noEditPoints="1" noAdjustHandles="1" noChangeArrowheads="1" noChangeShapeType="1" noTextEdit="1"/>
              </p:cNvSpPr>
              <p:nvPr>
                <p:ph sz="half" idx="1"/>
              </p:nvPr>
            </p:nvSpPr>
            <p:spPr>
              <a:xfrm>
                <a:off x="857250" y="2057399"/>
                <a:ext cx="3566160" cy="1659633"/>
              </a:xfrm>
              <a:blipFill>
                <a:blip r:embed="rId2"/>
                <a:stretch>
                  <a:fillRect l="-1538" t="-2564" r="-1538"/>
                </a:stretch>
              </a:blipFill>
            </p:spPr>
            <p:txBody>
              <a:bodyPr/>
              <a:lstStyle/>
              <a:p>
                <a:r>
                  <a:rPr lang="en-CA">
                    <a:noFill/>
                  </a:rPr>
                  <a:t> </a:t>
                </a:r>
              </a:p>
            </p:txBody>
          </p:sp>
        </mc:Fallback>
      </mc:AlternateContent>
      <p:graphicFrame>
        <p:nvGraphicFramePr>
          <p:cNvPr id="11" name="Content Placeholder 5"/>
          <p:cNvGraphicFramePr>
            <a:graphicFrameLocks noGrp="1"/>
          </p:cNvGraphicFramePr>
          <p:nvPr>
            <p:ph sz="half" idx="2"/>
            <p:extLst>
              <p:ext uri="{D42A27DB-BD31-4B8C-83A1-F6EECF244321}">
                <p14:modId xmlns:p14="http://schemas.microsoft.com/office/powerpoint/2010/main" val="3935896175"/>
              </p:ext>
            </p:extLst>
          </p:nvPr>
        </p:nvGraphicFramePr>
        <p:xfrm>
          <a:off x="4499992" y="2057400"/>
          <a:ext cx="4038600" cy="1615440"/>
        </p:xfrm>
        <a:graphic>
          <a:graphicData uri="http://schemas.openxmlformats.org/drawingml/2006/table">
            <a:tbl>
              <a:tblPr firstRow="1" bandRow="1">
                <a:tableStyleId>{5940675A-B579-460E-94D1-54222C63F5DA}</a:tableStyleId>
              </a:tblPr>
              <a:tblGrid>
                <a:gridCol w="1291248">
                  <a:extLst>
                    <a:ext uri="{9D8B030D-6E8A-4147-A177-3AD203B41FA5}">
                      <a16:colId xmlns:a16="http://schemas.microsoft.com/office/drawing/2014/main" val="3604044309"/>
                    </a:ext>
                  </a:extLst>
                </a:gridCol>
                <a:gridCol w="576064">
                  <a:extLst>
                    <a:ext uri="{9D8B030D-6E8A-4147-A177-3AD203B41FA5}">
                      <a16:colId xmlns:a16="http://schemas.microsoft.com/office/drawing/2014/main" val="242603551"/>
                    </a:ext>
                  </a:extLst>
                </a:gridCol>
                <a:gridCol w="720080">
                  <a:extLst>
                    <a:ext uri="{9D8B030D-6E8A-4147-A177-3AD203B41FA5}">
                      <a16:colId xmlns:a16="http://schemas.microsoft.com/office/drawing/2014/main" val="256802523"/>
                    </a:ext>
                  </a:extLst>
                </a:gridCol>
                <a:gridCol w="792088">
                  <a:extLst>
                    <a:ext uri="{9D8B030D-6E8A-4147-A177-3AD203B41FA5}">
                      <a16:colId xmlns:a16="http://schemas.microsoft.com/office/drawing/2014/main" val="2081027613"/>
                    </a:ext>
                  </a:extLst>
                </a:gridCol>
                <a:gridCol w="659120">
                  <a:extLst>
                    <a:ext uri="{9D8B030D-6E8A-4147-A177-3AD203B41FA5}">
                      <a16:colId xmlns:a16="http://schemas.microsoft.com/office/drawing/2014/main" val="704629119"/>
                    </a:ext>
                  </a:extLst>
                </a:gridCol>
              </a:tblGrid>
              <a:tr h="370840">
                <a:tc rowSpan="2" gridSpan="2">
                  <a:txBody>
                    <a:bodyPr/>
                    <a:lstStyle/>
                    <a:p>
                      <a:pPr algn="ctr"/>
                      <a:endParaRPr lang="en-CA" dirty="0"/>
                    </a:p>
                  </a:txBody>
                  <a:tcPr/>
                </a:tc>
                <a:tc rowSpan="2" hMerge="1">
                  <a:txBody>
                    <a:bodyPr/>
                    <a:lstStyle/>
                    <a:p>
                      <a:endParaRPr lang="en-CA"/>
                    </a:p>
                  </a:txBody>
                  <a:tcPr/>
                </a:tc>
                <a:tc gridSpan="2">
                  <a:txBody>
                    <a:bodyPr/>
                    <a:lstStyle/>
                    <a:p>
                      <a:pPr algn="ctr"/>
                      <a:r>
                        <a:rPr lang="en-CA" dirty="0"/>
                        <a:t>Urinary antigen test</a:t>
                      </a:r>
                    </a:p>
                  </a:txBody>
                  <a:tcPr/>
                </a:tc>
                <a:tc hMerge="1">
                  <a:txBody>
                    <a:bodyPr/>
                    <a:lstStyle/>
                    <a:p>
                      <a:endParaRPr lang="en-CA" dirty="0"/>
                    </a:p>
                  </a:txBody>
                  <a:tcPr/>
                </a:tc>
                <a:tc rowSpan="2">
                  <a:txBody>
                    <a:bodyPr/>
                    <a:lstStyle/>
                    <a:p>
                      <a:pPr algn="ctr"/>
                      <a:r>
                        <a:rPr lang="en-CA" dirty="0"/>
                        <a:t>Total</a:t>
                      </a:r>
                    </a:p>
                  </a:txBody>
                  <a:tcPr/>
                </a:tc>
                <a:extLst>
                  <a:ext uri="{0D108BD9-81ED-4DB2-BD59-A6C34878D82A}">
                    <a16:rowId xmlns:a16="http://schemas.microsoft.com/office/drawing/2014/main" val="3058820211"/>
                  </a:ext>
                </a:extLst>
              </a:tr>
              <a:tr h="370840">
                <a:tc gridSpan="2" vMerge="1">
                  <a:txBody>
                    <a:bodyPr/>
                    <a:lstStyle/>
                    <a:p>
                      <a:endParaRPr lang="en-CA" dirty="0"/>
                    </a:p>
                  </a:txBody>
                  <a:tcPr/>
                </a:tc>
                <a:tc hMerge="1" vMerge="1">
                  <a:txBody>
                    <a:bodyPr/>
                    <a:lstStyle/>
                    <a:p>
                      <a:endParaRPr lang="en-CA" dirty="0"/>
                    </a:p>
                  </a:txBody>
                  <a:tcPr/>
                </a:tc>
                <a:tc>
                  <a:txBody>
                    <a:bodyPr/>
                    <a:lstStyle/>
                    <a:p>
                      <a:pPr algn="ctr"/>
                      <a:r>
                        <a:rPr lang="en-CA" dirty="0"/>
                        <a:t>+</a:t>
                      </a:r>
                    </a:p>
                  </a:txBody>
                  <a:tcPr/>
                </a:tc>
                <a:tc>
                  <a:txBody>
                    <a:bodyPr/>
                    <a:lstStyle/>
                    <a:p>
                      <a:pPr algn="ctr"/>
                      <a:r>
                        <a:rPr lang="en-CA" dirty="0"/>
                        <a:t>-</a:t>
                      </a:r>
                    </a:p>
                  </a:txBody>
                  <a:tcPr/>
                </a:tc>
                <a:tc vMerge="1">
                  <a:txBody>
                    <a:bodyPr/>
                    <a:lstStyle/>
                    <a:p>
                      <a:endParaRPr lang="en-CA" dirty="0"/>
                    </a:p>
                  </a:txBody>
                  <a:tcPr/>
                </a:tc>
                <a:extLst>
                  <a:ext uri="{0D108BD9-81ED-4DB2-BD59-A6C34878D82A}">
                    <a16:rowId xmlns:a16="http://schemas.microsoft.com/office/drawing/2014/main" val="1425598503"/>
                  </a:ext>
                </a:extLst>
              </a:tr>
              <a:tr h="370840">
                <a:tc rowSpan="2">
                  <a:txBody>
                    <a:bodyPr/>
                    <a:lstStyle/>
                    <a:p>
                      <a:pPr algn="ctr"/>
                      <a:r>
                        <a:rPr lang="en-CA" dirty="0"/>
                        <a:t>Composite Reference</a:t>
                      </a:r>
                      <a:br>
                        <a:rPr lang="en-CA" dirty="0"/>
                      </a:br>
                      <a:r>
                        <a:rPr lang="en-CA" dirty="0"/>
                        <a:t>Standard</a:t>
                      </a:r>
                    </a:p>
                  </a:txBody>
                  <a:tcPr/>
                </a:tc>
                <a:tc>
                  <a:txBody>
                    <a:bodyPr/>
                    <a:lstStyle/>
                    <a:p>
                      <a:pPr algn="ctr"/>
                      <a:r>
                        <a:rPr lang="en-CA" dirty="0"/>
                        <a:t>+</a:t>
                      </a:r>
                    </a:p>
                  </a:txBody>
                  <a:tcPr/>
                </a:tc>
                <a:tc>
                  <a:txBody>
                    <a:bodyPr/>
                    <a:lstStyle/>
                    <a:p>
                      <a:pPr algn="ctr"/>
                      <a:r>
                        <a:rPr lang="en-CA" dirty="0"/>
                        <a:t>55</a:t>
                      </a:r>
                    </a:p>
                  </a:txBody>
                  <a:tcPr/>
                </a:tc>
                <a:tc>
                  <a:txBody>
                    <a:bodyPr/>
                    <a:lstStyle/>
                    <a:p>
                      <a:pPr algn="ctr"/>
                      <a:r>
                        <a:rPr lang="en-CA" dirty="0">
                          <a:solidFill>
                            <a:srgbClr val="FF0000"/>
                          </a:solidFill>
                        </a:rPr>
                        <a:t>23</a:t>
                      </a:r>
                    </a:p>
                  </a:txBody>
                  <a:tcPr/>
                </a:tc>
                <a:tc>
                  <a:txBody>
                    <a:bodyPr/>
                    <a:lstStyle/>
                    <a:p>
                      <a:pPr algn="ctr"/>
                      <a:r>
                        <a:rPr lang="en-CA" dirty="0"/>
                        <a:t>78</a:t>
                      </a:r>
                    </a:p>
                  </a:txBody>
                  <a:tcPr/>
                </a:tc>
                <a:extLst>
                  <a:ext uri="{0D108BD9-81ED-4DB2-BD59-A6C34878D82A}">
                    <a16:rowId xmlns:a16="http://schemas.microsoft.com/office/drawing/2014/main" val="663675465"/>
                  </a:ext>
                </a:extLst>
              </a:tr>
              <a:tr h="370840">
                <a:tc vMerge="1">
                  <a:txBody>
                    <a:bodyPr/>
                    <a:lstStyle/>
                    <a:p>
                      <a:endParaRPr lang="en-CA" dirty="0"/>
                    </a:p>
                  </a:txBody>
                  <a:tcPr/>
                </a:tc>
                <a:tc>
                  <a:txBody>
                    <a:bodyPr/>
                    <a:lstStyle/>
                    <a:p>
                      <a:pPr algn="ctr"/>
                      <a:r>
                        <a:rPr lang="en-CA" dirty="0"/>
                        <a:t>-</a:t>
                      </a:r>
                    </a:p>
                  </a:txBody>
                  <a:tcPr/>
                </a:tc>
                <a:tc>
                  <a:txBody>
                    <a:bodyPr/>
                    <a:lstStyle/>
                    <a:p>
                      <a:pPr algn="ctr"/>
                      <a:r>
                        <a:rPr lang="en-CA" dirty="0">
                          <a:solidFill>
                            <a:srgbClr val="FF0000"/>
                          </a:solidFill>
                        </a:rPr>
                        <a:t>81</a:t>
                      </a:r>
                    </a:p>
                  </a:txBody>
                  <a:tcPr/>
                </a:tc>
                <a:tc>
                  <a:txBody>
                    <a:bodyPr/>
                    <a:lstStyle/>
                    <a:p>
                      <a:pPr algn="ctr"/>
                      <a:r>
                        <a:rPr lang="en-CA" dirty="0"/>
                        <a:t>224</a:t>
                      </a:r>
                    </a:p>
                  </a:txBody>
                  <a:tcPr/>
                </a:tc>
                <a:tc>
                  <a:txBody>
                    <a:bodyPr/>
                    <a:lstStyle/>
                    <a:p>
                      <a:pPr algn="ctr"/>
                      <a:r>
                        <a:rPr lang="en-CA" dirty="0"/>
                        <a:t>305</a:t>
                      </a:r>
                    </a:p>
                  </a:txBody>
                  <a:tcPr/>
                </a:tc>
                <a:extLst>
                  <a:ext uri="{0D108BD9-81ED-4DB2-BD59-A6C34878D82A}">
                    <a16:rowId xmlns:a16="http://schemas.microsoft.com/office/drawing/2014/main" val="1851806065"/>
                  </a:ext>
                </a:extLst>
              </a:tr>
            </a:tbl>
          </a:graphicData>
        </a:graphic>
      </p:graphicFrame>
      <p:sp>
        <p:nvSpPr>
          <p:cNvPr id="3" name="Footer Placeholder 2"/>
          <p:cNvSpPr>
            <a:spLocks noGrp="1"/>
          </p:cNvSpPr>
          <p:nvPr>
            <p:ph type="ftr" sz="quarter" idx="11"/>
          </p:nvPr>
        </p:nvSpPr>
        <p:spPr/>
        <p:txBody>
          <a:bodyPr/>
          <a:lstStyle/>
          <a:p>
            <a:r>
              <a:rPr lang="en-CA"/>
              <a:t>From Sordé et al., Archives of Int Med, 2011</a:t>
            </a:r>
          </a:p>
        </p:txBody>
      </p:sp>
      <p:sp>
        <p:nvSpPr>
          <p:cNvPr id="6" name="Content Placeholder 2"/>
          <p:cNvSpPr txBox="1">
            <a:spLocks/>
          </p:cNvSpPr>
          <p:nvPr/>
        </p:nvSpPr>
        <p:spPr>
          <a:xfrm>
            <a:off x="755576" y="4149080"/>
            <a:ext cx="7931224" cy="2260114"/>
          </a:xfrm>
          <a:prstGeom prst="rect">
            <a:avLst/>
          </a:prstGeom>
        </p:spPr>
        <p:txBody>
          <a:bodyPr>
            <a:normAutofit fontScale="92500"/>
          </a:bodyPr>
          <a:lstStyle>
            <a:lvl1pPr marL="171450" indent="-137160" algn="l" defTabSz="685800" rtl="0" eaLnBrk="1" latinLnBrk="0" hangingPunct="1">
              <a:lnSpc>
                <a:spcPct val="90000"/>
              </a:lnSpc>
              <a:spcBef>
                <a:spcPts val="1000"/>
              </a:spcBef>
              <a:buClr>
                <a:schemeClr val="tx1"/>
              </a:buClr>
              <a:buSzPct val="80000"/>
              <a:buFont typeface="Corbel" pitchFamily="34" charset="0"/>
              <a:buChar char="•"/>
              <a:defRPr sz="2000" kern="1200">
                <a:solidFill>
                  <a:schemeClr val="tx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800" kern="1200">
                <a:solidFill>
                  <a:schemeClr val="tx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600" kern="1200">
                <a:solidFill>
                  <a:schemeClr val="tx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9pPr>
          </a:lstStyle>
          <a:p>
            <a:r>
              <a:rPr lang="en-CA" dirty="0"/>
              <a:t>Since culture has poor sensitivity, some of the 81 may be true positives</a:t>
            </a:r>
            <a:br>
              <a:rPr lang="en-CA" dirty="0"/>
            </a:br>
            <a:endParaRPr lang="en-CA" dirty="0"/>
          </a:p>
          <a:p>
            <a:pPr lvl="1">
              <a:buFont typeface="Symbol" panose="05050102010706020507" pitchFamily="18" charset="2"/>
              <a:buChar char="Þ"/>
            </a:pPr>
            <a:r>
              <a:rPr lang="en-CA" sz="1900" dirty="0"/>
              <a:t>  </a:t>
            </a:r>
            <a:r>
              <a:rPr lang="en-CA" sz="1900" i="1" dirty="0"/>
              <a:t>UA Specificity possibly under-estimated </a:t>
            </a:r>
          </a:p>
          <a:p>
            <a:pPr lvl="1">
              <a:buFont typeface="Symbol" panose="05050102010706020507" pitchFamily="18" charset="2"/>
              <a:buChar char="Þ"/>
            </a:pPr>
            <a:endParaRPr lang="en-CA" dirty="0"/>
          </a:p>
          <a:p>
            <a:r>
              <a:rPr lang="en-CA" dirty="0"/>
              <a:t>The sensitivity could be over- or under-estimated</a:t>
            </a:r>
            <a:br>
              <a:rPr lang="en-CA" dirty="0"/>
            </a:br>
            <a:endParaRPr lang="en-CA" dirty="0"/>
          </a:p>
          <a:p>
            <a:pPr lvl="1">
              <a:buFont typeface="Symbol" panose="05050102010706020507" pitchFamily="18" charset="2"/>
              <a:buChar char="Þ"/>
            </a:pPr>
            <a:r>
              <a:rPr lang="en-CA" sz="1900" dirty="0"/>
              <a:t>  </a:t>
            </a:r>
            <a:r>
              <a:rPr lang="en-CA" sz="1900" i="1" dirty="0"/>
              <a:t>We cannot use this estimate as an upper or lower bound</a:t>
            </a:r>
          </a:p>
          <a:p>
            <a:endParaRPr lang="en-CA" dirty="0"/>
          </a:p>
        </p:txBody>
      </p:sp>
    </p:spTree>
    <p:extLst>
      <p:ext uri="{BB962C8B-B14F-4D97-AF65-F5344CB8AC3E}">
        <p14:creationId xmlns:p14="http://schemas.microsoft.com/office/powerpoint/2010/main" val="206299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How can we improve over the traditional analysis?</a:t>
            </a:r>
          </a:p>
        </p:txBody>
      </p:sp>
      <p:sp>
        <p:nvSpPr>
          <p:cNvPr id="3" name="Content Placeholder 2"/>
          <p:cNvSpPr>
            <a:spLocks noGrp="1"/>
          </p:cNvSpPr>
          <p:nvPr>
            <p:ph idx="1"/>
          </p:nvPr>
        </p:nvSpPr>
        <p:spPr>
          <a:xfrm>
            <a:off x="1028700" y="2171700"/>
            <a:ext cx="7200900" cy="3921596"/>
          </a:xfrm>
        </p:spPr>
        <p:txBody>
          <a:bodyPr>
            <a:normAutofit lnSpcReduction="10000"/>
          </a:bodyPr>
          <a:lstStyle/>
          <a:p>
            <a:r>
              <a:rPr lang="en-CA" sz="1800" dirty="0"/>
              <a:t>Clearly, we need to acknowledge sensitivity and specificity of the composite reference standard are not perfect and need to be estimated, </a:t>
            </a:r>
          </a:p>
          <a:p>
            <a:pPr lvl="1"/>
            <a:r>
              <a:rPr lang="en-CA" sz="1800" dirty="0"/>
              <a:t>i.e. we need a latent class analysis</a:t>
            </a:r>
          </a:p>
          <a:p>
            <a:endParaRPr lang="en-CA" sz="1800" dirty="0"/>
          </a:p>
          <a:p>
            <a:r>
              <a:rPr lang="en-CA" sz="1800" dirty="0"/>
              <a:t>Latent class analysis allows us to </a:t>
            </a:r>
          </a:p>
          <a:p>
            <a:pPr lvl="1"/>
            <a:r>
              <a:rPr lang="en-CA" sz="1800" dirty="0"/>
              <a:t>estimate increase in true positives detected when using UA</a:t>
            </a:r>
          </a:p>
          <a:p>
            <a:pPr lvl="1"/>
            <a:r>
              <a:rPr lang="en-CA" sz="1800" dirty="0"/>
              <a:t>compare trade-off between true vs false positives on UA</a:t>
            </a:r>
          </a:p>
          <a:p>
            <a:endParaRPr lang="en-CA" sz="1800" dirty="0"/>
          </a:p>
          <a:p>
            <a:r>
              <a:rPr lang="en-CA" sz="1800" dirty="0"/>
              <a:t>It includes the prevalence as an unknown parameter</a:t>
            </a:r>
          </a:p>
          <a:p>
            <a:pPr lvl="1"/>
            <a:r>
              <a:rPr lang="en-CA" sz="1800" dirty="0"/>
              <a:t>Therefore, it allows for comparison and pooling of results across studies identified by the systematic review</a:t>
            </a:r>
          </a:p>
        </p:txBody>
      </p:sp>
    </p:spTree>
    <p:extLst>
      <p:ext uri="{BB962C8B-B14F-4D97-AF65-F5344CB8AC3E}">
        <p14:creationId xmlns:p14="http://schemas.microsoft.com/office/powerpoint/2010/main" val="542602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44624"/>
            <a:ext cx="7406640" cy="1356360"/>
          </a:xfrm>
        </p:spPr>
        <p:txBody>
          <a:bodyPr/>
          <a:lstStyle/>
          <a:p>
            <a:r>
              <a:rPr lang="en-CA" dirty="0"/>
              <a:t>A simple latent class model for two tests</a:t>
            </a:r>
          </a:p>
        </p:txBody>
      </p:sp>
      <p:graphicFrame>
        <p:nvGraphicFramePr>
          <p:cNvPr id="7" name="Content Placeholder 5"/>
          <p:cNvGraphicFramePr>
            <a:graphicFrameLocks noGrp="1"/>
          </p:cNvGraphicFramePr>
          <p:nvPr>
            <p:ph sz="half" idx="1"/>
            <p:extLst>
              <p:ext uri="{D42A27DB-BD31-4B8C-83A1-F6EECF244321}">
                <p14:modId xmlns:p14="http://schemas.microsoft.com/office/powerpoint/2010/main" val="3884609302"/>
              </p:ext>
            </p:extLst>
          </p:nvPr>
        </p:nvGraphicFramePr>
        <p:xfrm>
          <a:off x="2870830" y="1412776"/>
          <a:ext cx="3379480" cy="1483360"/>
        </p:xfrm>
        <a:graphic>
          <a:graphicData uri="http://schemas.openxmlformats.org/drawingml/2006/table">
            <a:tbl>
              <a:tblPr firstRow="1" bandRow="1">
                <a:tableStyleId>{5940675A-B579-460E-94D1-54222C63F5DA}</a:tableStyleId>
              </a:tblPr>
              <a:tblGrid>
                <a:gridCol w="1291248">
                  <a:extLst>
                    <a:ext uri="{9D8B030D-6E8A-4147-A177-3AD203B41FA5}">
                      <a16:colId xmlns:a16="http://schemas.microsoft.com/office/drawing/2014/main" val="3604044309"/>
                    </a:ext>
                  </a:extLst>
                </a:gridCol>
                <a:gridCol w="576064">
                  <a:extLst>
                    <a:ext uri="{9D8B030D-6E8A-4147-A177-3AD203B41FA5}">
                      <a16:colId xmlns:a16="http://schemas.microsoft.com/office/drawing/2014/main" val="242603551"/>
                    </a:ext>
                  </a:extLst>
                </a:gridCol>
                <a:gridCol w="720080">
                  <a:extLst>
                    <a:ext uri="{9D8B030D-6E8A-4147-A177-3AD203B41FA5}">
                      <a16:colId xmlns:a16="http://schemas.microsoft.com/office/drawing/2014/main" val="256802523"/>
                    </a:ext>
                  </a:extLst>
                </a:gridCol>
                <a:gridCol w="792088">
                  <a:extLst>
                    <a:ext uri="{9D8B030D-6E8A-4147-A177-3AD203B41FA5}">
                      <a16:colId xmlns:a16="http://schemas.microsoft.com/office/drawing/2014/main" val="2081027613"/>
                    </a:ext>
                  </a:extLst>
                </a:gridCol>
              </a:tblGrid>
              <a:tr h="370840">
                <a:tc rowSpan="2" gridSpan="2">
                  <a:txBody>
                    <a:bodyPr/>
                    <a:lstStyle/>
                    <a:p>
                      <a:pPr algn="ctr"/>
                      <a:endParaRPr lang="en-CA" dirty="0"/>
                    </a:p>
                  </a:txBody>
                  <a:tcPr/>
                </a:tc>
                <a:tc rowSpan="2" hMerge="1">
                  <a:txBody>
                    <a:bodyPr/>
                    <a:lstStyle/>
                    <a:p>
                      <a:endParaRPr lang="en-CA"/>
                    </a:p>
                  </a:txBody>
                  <a:tcPr/>
                </a:tc>
                <a:tc gridSpan="2">
                  <a:txBody>
                    <a:bodyPr/>
                    <a:lstStyle/>
                    <a:p>
                      <a:pPr algn="ctr"/>
                      <a:r>
                        <a:rPr lang="en-CA" dirty="0"/>
                        <a:t>New test (T</a:t>
                      </a:r>
                      <a:r>
                        <a:rPr lang="en-CA" baseline="-25000" dirty="0"/>
                        <a:t>1</a:t>
                      </a:r>
                      <a:r>
                        <a:rPr lang="en-CA" dirty="0"/>
                        <a:t>)</a:t>
                      </a:r>
                    </a:p>
                  </a:txBody>
                  <a:tcPr/>
                </a:tc>
                <a:tc hMerge="1">
                  <a:txBody>
                    <a:bodyPr/>
                    <a:lstStyle/>
                    <a:p>
                      <a:endParaRPr lang="en-CA" dirty="0"/>
                    </a:p>
                  </a:txBody>
                  <a:tcPr/>
                </a:tc>
                <a:extLst>
                  <a:ext uri="{0D108BD9-81ED-4DB2-BD59-A6C34878D82A}">
                    <a16:rowId xmlns:a16="http://schemas.microsoft.com/office/drawing/2014/main" val="3058820211"/>
                  </a:ext>
                </a:extLst>
              </a:tr>
              <a:tr h="370840">
                <a:tc gridSpan="2" vMerge="1">
                  <a:txBody>
                    <a:bodyPr/>
                    <a:lstStyle/>
                    <a:p>
                      <a:endParaRPr lang="en-CA" dirty="0"/>
                    </a:p>
                  </a:txBody>
                  <a:tcPr/>
                </a:tc>
                <a:tc hMerge="1" vMerge="1">
                  <a:txBody>
                    <a:bodyPr/>
                    <a:lstStyle/>
                    <a:p>
                      <a:endParaRPr lang="en-CA" dirty="0"/>
                    </a:p>
                  </a:txBody>
                  <a:tcPr/>
                </a:tc>
                <a:tc>
                  <a:txBody>
                    <a:bodyPr/>
                    <a:lstStyle/>
                    <a:p>
                      <a:pPr algn="ctr"/>
                      <a:r>
                        <a:rPr lang="en-CA" dirty="0"/>
                        <a:t>+</a:t>
                      </a:r>
                    </a:p>
                  </a:txBody>
                  <a:tcPr/>
                </a:tc>
                <a:tc>
                  <a:txBody>
                    <a:bodyPr/>
                    <a:lstStyle/>
                    <a:p>
                      <a:pPr algn="ctr"/>
                      <a:r>
                        <a:rPr lang="en-CA" dirty="0"/>
                        <a:t>-</a:t>
                      </a:r>
                    </a:p>
                  </a:txBody>
                  <a:tcPr/>
                </a:tc>
                <a:extLst>
                  <a:ext uri="{0D108BD9-81ED-4DB2-BD59-A6C34878D82A}">
                    <a16:rowId xmlns:a16="http://schemas.microsoft.com/office/drawing/2014/main" val="1425598503"/>
                  </a:ext>
                </a:extLst>
              </a:tr>
              <a:tr h="370840">
                <a:tc rowSpan="2">
                  <a:txBody>
                    <a:bodyPr/>
                    <a:lstStyle/>
                    <a:p>
                      <a:pPr algn="ctr"/>
                      <a:r>
                        <a:rPr lang="en-CA" dirty="0"/>
                        <a:t>Reference (T</a:t>
                      </a:r>
                      <a:r>
                        <a:rPr lang="en-CA" baseline="-25000" dirty="0"/>
                        <a:t>2</a:t>
                      </a:r>
                      <a:r>
                        <a:rPr lang="en-CA" dirty="0"/>
                        <a:t>)</a:t>
                      </a:r>
                    </a:p>
                  </a:txBody>
                  <a:tcPr/>
                </a:tc>
                <a:tc>
                  <a:txBody>
                    <a:bodyPr/>
                    <a:lstStyle/>
                    <a:p>
                      <a:pPr algn="ctr"/>
                      <a:r>
                        <a:rPr lang="en-CA" dirty="0"/>
                        <a:t>+</a:t>
                      </a:r>
                    </a:p>
                  </a:txBody>
                  <a:tcPr/>
                </a:tc>
                <a:tc>
                  <a:txBody>
                    <a:bodyPr/>
                    <a:lstStyle/>
                    <a:p>
                      <a:pPr algn="ctr"/>
                      <a:r>
                        <a:rPr lang="en-CA" dirty="0"/>
                        <a:t>n</a:t>
                      </a:r>
                      <a:r>
                        <a:rPr lang="en-CA" baseline="-25000" dirty="0"/>
                        <a:t>11</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CA" dirty="0"/>
                        <a:t>n</a:t>
                      </a:r>
                      <a:r>
                        <a:rPr lang="en-CA" baseline="-25000" dirty="0"/>
                        <a:t>01</a:t>
                      </a:r>
                    </a:p>
                  </a:txBody>
                  <a:tcPr/>
                </a:tc>
                <a:extLst>
                  <a:ext uri="{0D108BD9-81ED-4DB2-BD59-A6C34878D82A}">
                    <a16:rowId xmlns:a16="http://schemas.microsoft.com/office/drawing/2014/main" val="663675465"/>
                  </a:ext>
                </a:extLst>
              </a:tr>
              <a:tr h="370840">
                <a:tc vMerge="1">
                  <a:txBody>
                    <a:bodyPr/>
                    <a:lstStyle/>
                    <a:p>
                      <a:endParaRPr lang="en-CA" dirty="0"/>
                    </a:p>
                  </a:txBody>
                  <a:tcPr/>
                </a:tc>
                <a:tc>
                  <a:txBody>
                    <a:bodyPr/>
                    <a:lstStyle/>
                    <a:p>
                      <a:pPr algn="ctr"/>
                      <a:r>
                        <a:rPr lang="en-CA" dirty="0"/>
                        <a:t>-</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CA" dirty="0"/>
                        <a:t>n</a:t>
                      </a:r>
                      <a:r>
                        <a:rPr lang="en-CA" baseline="-25000" dirty="0"/>
                        <a:t>10</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CA" dirty="0"/>
                        <a:t>n</a:t>
                      </a:r>
                      <a:r>
                        <a:rPr lang="en-CA" baseline="-25000" dirty="0"/>
                        <a:t>00</a:t>
                      </a:r>
                    </a:p>
                  </a:txBody>
                  <a:tcPr/>
                </a:tc>
                <a:extLst>
                  <a:ext uri="{0D108BD9-81ED-4DB2-BD59-A6C34878D82A}">
                    <a16:rowId xmlns:a16="http://schemas.microsoft.com/office/drawing/2014/main" val="1851806065"/>
                  </a:ext>
                </a:extLst>
              </a:tr>
            </a:tbl>
          </a:graphicData>
        </a:graphic>
      </p:graphicFrame>
      <mc:AlternateContent xmlns:mc="http://schemas.openxmlformats.org/markup-compatibility/2006">
        <mc:Choice xmlns:a14="http://schemas.microsoft.com/office/drawing/2010/main" Requires="a14">
          <p:sp>
            <p:nvSpPr>
              <p:cNvPr id="8" name="Rectangle 7"/>
              <p:cNvSpPr/>
              <p:nvPr/>
            </p:nvSpPr>
            <p:spPr>
              <a:xfrm>
                <a:off x="755576" y="3068960"/>
                <a:ext cx="7508314" cy="3803862"/>
              </a:xfrm>
              <a:prstGeom prst="rect">
                <a:avLst/>
              </a:prstGeom>
            </p:spPr>
            <p:txBody>
              <a:bodyPr wrap="square">
                <a:spAutoFit/>
              </a:bodyPr>
              <a:lstStyle/>
              <a:p>
                <a:r>
                  <a:rPr lang="en-CA" dirty="0"/>
                  <a:t>Assumes each cell is a mixture of disease positive (D+) and disease negative (D-) patients</a:t>
                </a:r>
              </a:p>
              <a:p>
                <a:endParaRPr lang="en-CA" dirty="0"/>
              </a:p>
              <a:p>
                <a:pPr marL="285750" indent="-285750">
                  <a:buFont typeface="Arial" panose="020B0604020202020204" pitchFamily="34" charset="0"/>
                  <a:buChar char="•"/>
                </a:pPr>
                <a:r>
                  <a:rPr lang="en-CA" dirty="0"/>
                  <a:t>Likelihood: </a:t>
                </a:r>
                <a14:m>
                  <m:oMath xmlns:m="http://schemas.openxmlformats.org/officeDocument/2006/math">
                    <m:r>
                      <a:rPr lang="en-CA" i="1">
                        <a:latin typeface="Cambria Math" panose="02040503050406030204" pitchFamily="18" charset="0"/>
                      </a:rPr>
                      <m:t>𝐿</m:t>
                    </m:r>
                    <m:r>
                      <a:rPr lang="en-CA" i="1">
                        <a:latin typeface="Cambria Math" panose="02040503050406030204" pitchFamily="18" charset="0"/>
                      </a:rPr>
                      <m:t> ∝ </m:t>
                    </m:r>
                    <m:nary>
                      <m:naryPr>
                        <m:chr m:val="∏"/>
                        <m:ctrlPr>
                          <a:rPr lang="en-CA" i="1">
                            <a:latin typeface="Cambria Math" panose="02040503050406030204" pitchFamily="18" charset="0"/>
                            <a:ea typeface="Cambria Math" panose="02040503050406030204" pitchFamily="18" charset="0"/>
                          </a:rPr>
                        </m:ctrlPr>
                      </m:naryPr>
                      <m:sub>
                        <m:r>
                          <m:rPr>
                            <m:brk m:alnAt="23"/>
                          </m:rPr>
                          <a:rPr lang="en-CA" i="1">
                            <a:latin typeface="Cambria Math" panose="02040503050406030204" pitchFamily="18" charset="0"/>
                            <a:ea typeface="Cambria Math" panose="02040503050406030204" pitchFamily="18" charset="0"/>
                          </a:rPr>
                          <m:t>𝑖</m:t>
                        </m:r>
                        <m:r>
                          <a:rPr lang="en-CA" i="1">
                            <a:latin typeface="Cambria Math" panose="02040503050406030204" pitchFamily="18" charset="0"/>
                            <a:ea typeface="Cambria Math" panose="02040503050406030204" pitchFamily="18" charset="0"/>
                          </a:rPr>
                          <m:t>=0</m:t>
                        </m:r>
                      </m:sub>
                      <m:sup>
                        <m:r>
                          <a:rPr lang="en-CA" i="1">
                            <a:latin typeface="Cambria Math" panose="02040503050406030204" pitchFamily="18" charset="0"/>
                            <a:ea typeface="Cambria Math" panose="02040503050406030204" pitchFamily="18" charset="0"/>
                          </a:rPr>
                          <m:t>1</m:t>
                        </m:r>
                      </m:sup>
                      <m:e>
                        <m:nary>
                          <m:naryPr>
                            <m:chr m:val="∏"/>
                            <m:ctrlPr>
                              <a:rPr lang="en-CA" i="1">
                                <a:latin typeface="Cambria Math" panose="02040503050406030204" pitchFamily="18" charset="0"/>
                                <a:ea typeface="Cambria Math" panose="02040503050406030204" pitchFamily="18" charset="0"/>
                              </a:rPr>
                            </m:ctrlPr>
                          </m:naryPr>
                          <m:sub>
                            <m:r>
                              <m:rPr>
                                <m:brk m:alnAt="23"/>
                              </m:rPr>
                              <a:rPr lang="en-CA" i="1">
                                <a:latin typeface="Cambria Math" panose="02040503050406030204" pitchFamily="18" charset="0"/>
                                <a:ea typeface="Cambria Math" panose="02040503050406030204" pitchFamily="18" charset="0"/>
                              </a:rPr>
                              <m:t>𝑗</m:t>
                            </m:r>
                            <m:r>
                              <a:rPr lang="en-CA" i="1">
                                <a:latin typeface="Cambria Math" panose="02040503050406030204" pitchFamily="18" charset="0"/>
                                <a:ea typeface="Cambria Math" panose="02040503050406030204" pitchFamily="18" charset="0"/>
                              </a:rPr>
                              <m:t>=0</m:t>
                            </m:r>
                          </m:sub>
                          <m:sup>
                            <m:r>
                              <a:rPr lang="en-CA" i="1">
                                <a:latin typeface="Cambria Math" panose="02040503050406030204" pitchFamily="18" charset="0"/>
                                <a:ea typeface="Cambria Math" panose="02040503050406030204" pitchFamily="18" charset="0"/>
                              </a:rPr>
                              <m:t>1</m:t>
                            </m:r>
                          </m:sup>
                          <m:e>
                            <m:sSubSup>
                              <m:sSubSupPr>
                                <m:ctrlPr>
                                  <a:rPr lang="en-CA" i="1">
                                    <a:latin typeface="Cambria Math" panose="02040503050406030204" pitchFamily="18" charset="0"/>
                                    <a:ea typeface="Cambria Math" panose="02040503050406030204" pitchFamily="18" charset="0"/>
                                  </a:rPr>
                                </m:ctrlPr>
                              </m:sSubSupPr>
                              <m:e>
                                <m:r>
                                  <a:rPr lang="en-CA" i="1">
                                    <a:latin typeface="Cambria Math" panose="02040503050406030204" pitchFamily="18" charset="0"/>
                                    <a:ea typeface="Cambria Math" panose="02040503050406030204" pitchFamily="18" charset="0"/>
                                  </a:rPr>
                                  <m:t>𝑝</m:t>
                                </m:r>
                              </m:e>
                              <m:sub>
                                <m:r>
                                  <a:rPr lang="en-CA" i="1">
                                    <a:latin typeface="Cambria Math" panose="02040503050406030204" pitchFamily="18" charset="0"/>
                                    <a:ea typeface="Cambria Math" panose="02040503050406030204" pitchFamily="18" charset="0"/>
                                  </a:rPr>
                                  <m:t>𝑖𝑗</m:t>
                                </m:r>
                              </m:sub>
                              <m:sup>
                                <m:sSub>
                                  <m:sSubPr>
                                    <m:ctrlPr>
                                      <a:rPr lang="en-CA" i="1">
                                        <a:latin typeface="Cambria Math" panose="02040503050406030204" pitchFamily="18" charset="0"/>
                                        <a:ea typeface="Cambria Math" panose="02040503050406030204" pitchFamily="18" charset="0"/>
                                      </a:rPr>
                                    </m:ctrlPr>
                                  </m:sSubPr>
                                  <m:e>
                                    <m:r>
                                      <a:rPr lang="en-CA" i="1">
                                        <a:latin typeface="Cambria Math" panose="02040503050406030204" pitchFamily="18" charset="0"/>
                                        <a:ea typeface="Cambria Math" panose="02040503050406030204" pitchFamily="18" charset="0"/>
                                      </a:rPr>
                                      <m:t>𝑛</m:t>
                                    </m:r>
                                  </m:e>
                                  <m:sub>
                                    <m:r>
                                      <a:rPr lang="en-CA" i="1">
                                        <a:latin typeface="Cambria Math" panose="02040503050406030204" pitchFamily="18" charset="0"/>
                                        <a:ea typeface="Cambria Math" panose="02040503050406030204" pitchFamily="18" charset="0"/>
                                      </a:rPr>
                                      <m:t>𝑖𝑗</m:t>
                                    </m:r>
                                  </m:sub>
                                </m:sSub>
                              </m:sup>
                            </m:sSubSup>
                          </m:e>
                        </m:nary>
                      </m:e>
                    </m:nary>
                  </m:oMath>
                </a14:m>
                <a:endParaRPr lang="en-CA" dirty="0"/>
              </a:p>
              <a:p>
                <a:endParaRPr lang="en-CA" dirty="0"/>
              </a:p>
              <a:p>
                <a:pPr marL="285750" indent="-285750">
                  <a:buFont typeface="Arial" panose="020B0604020202020204" pitchFamily="34" charset="0"/>
                  <a:buChar char="•"/>
                </a:pPr>
                <a:r>
                  <a:rPr lang="en-CA" dirty="0"/>
                  <a:t>Let D denote the latent disease status. The multinomial probabilities can be expressed as</a:t>
                </a:r>
              </a:p>
              <a:p>
                <a:pPr marL="34290" indent="0">
                  <a:buNone/>
                </a:pPr>
                <a:endParaRPr lang="en-CA" i="1" dirty="0">
                  <a:latin typeface="Cambria Math" panose="02040503050406030204" pitchFamily="18" charset="0"/>
                </a:endParaRPr>
              </a:p>
              <a:p>
                <a:pPr marL="34290" indent="0" algn="ctr">
                  <a:buNone/>
                </a:pPr>
                <a:r>
                  <a:rPr lang="en-CA" dirty="0"/>
                  <a:t>     </a:t>
                </a:r>
                <a14:m>
                  <m:oMath xmlns:m="http://schemas.openxmlformats.org/officeDocument/2006/math">
                    <m:sSub>
                      <m:sSubPr>
                        <m:ctrlPr>
                          <a:rPr lang="en-CA" i="1" smtClean="0">
                            <a:latin typeface="Cambria Math" panose="02040503050406030204" pitchFamily="18" charset="0"/>
                          </a:rPr>
                        </m:ctrlPr>
                      </m:sSubPr>
                      <m:e>
                        <m:r>
                          <a:rPr lang="en-CA" b="0" i="1" smtClean="0">
                            <a:latin typeface="Cambria Math" panose="02040503050406030204" pitchFamily="18" charset="0"/>
                          </a:rPr>
                          <m:t>𝑝</m:t>
                        </m:r>
                      </m:e>
                      <m:sub>
                        <m:r>
                          <a:rPr lang="en-CA" b="0" i="1" smtClean="0">
                            <a:latin typeface="Cambria Math" panose="02040503050406030204" pitchFamily="18" charset="0"/>
                          </a:rPr>
                          <m:t>𝑖𝑗</m:t>
                        </m:r>
                      </m:sub>
                    </m:sSub>
                    <m:r>
                      <a:rPr lang="en-CA" b="0" i="1" smtClean="0">
                        <a:latin typeface="Cambria Math" panose="02040503050406030204" pitchFamily="18" charset="0"/>
                      </a:rPr>
                      <m:t>=</m:t>
                    </m:r>
                    <m:r>
                      <a:rPr lang="en-CA" i="1" smtClean="0">
                        <a:latin typeface="Cambria Math" panose="02040503050406030204" pitchFamily="18" charset="0"/>
                      </a:rPr>
                      <m:t>𝑃</m:t>
                    </m:r>
                    <m:r>
                      <a:rPr lang="en-CA" i="1" smtClean="0">
                        <a:latin typeface="Cambria Math" panose="02040503050406030204" pitchFamily="18" charset="0"/>
                      </a:rPr>
                      <m:t>(</m:t>
                    </m:r>
                    <m:sSub>
                      <m:sSubPr>
                        <m:ctrlPr>
                          <a:rPr lang="en-CA" i="1">
                            <a:latin typeface="Cambria Math" panose="02040503050406030204" pitchFamily="18" charset="0"/>
                          </a:rPr>
                        </m:ctrlPr>
                      </m:sSubPr>
                      <m:e>
                        <m:r>
                          <a:rPr lang="en-CA" i="1">
                            <a:latin typeface="Cambria Math" panose="02040503050406030204" pitchFamily="18" charset="0"/>
                          </a:rPr>
                          <m:t>𝑇</m:t>
                        </m:r>
                      </m:e>
                      <m:sub>
                        <m:r>
                          <a:rPr lang="en-CA" i="1">
                            <a:latin typeface="Cambria Math" panose="02040503050406030204" pitchFamily="18" charset="0"/>
                          </a:rPr>
                          <m:t>1</m:t>
                        </m:r>
                      </m:sub>
                    </m:sSub>
                    <m:r>
                      <a:rPr lang="en-CA" i="1">
                        <a:latin typeface="Cambria Math" panose="02040503050406030204" pitchFamily="18" charset="0"/>
                      </a:rPr>
                      <m:t>,</m:t>
                    </m:r>
                    <m:sSub>
                      <m:sSubPr>
                        <m:ctrlPr>
                          <a:rPr lang="en-CA" i="1">
                            <a:latin typeface="Cambria Math" panose="02040503050406030204" pitchFamily="18" charset="0"/>
                          </a:rPr>
                        </m:ctrlPr>
                      </m:sSubPr>
                      <m:e>
                        <m:r>
                          <a:rPr lang="en-CA" i="1">
                            <a:latin typeface="Cambria Math" panose="02040503050406030204" pitchFamily="18" charset="0"/>
                          </a:rPr>
                          <m:t>𝑇</m:t>
                        </m:r>
                      </m:e>
                      <m:sub>
                        <m:r>
                          <a:rPr lang="en-CA" i="1">
                            <a:latin typeface="Cambria Math" panose="02040503050406030204" pitchFamily="18" charset="0"/>
                          </a:rPr>
                          <m:t>2</m:t>
                        </m:r>
                      </m:sub>
                    </m:sSub>
                  </m:oMath>
                </a14:m>
                <a:r>
                  <a:rPr lang="en-CA" dirty="0"/>
                  <a:t>) = </a:t>
                </a:r>
                <a14:m>
                  <m:oMath xmlns:m="http://schemas.openxmlformats.org/officeDocument/2006/math">
                    <m:r>
                      <a:rPr lang="en-CA" i="1">
                        <a:latin typeface="Cambria Math" panose="02040503050406030204" pitchFamily="18" charset="0"/>
                      </a:rPr>
                      <m:t>𝑃</m:t>
                    </m:r>
                    <m:d>
                      <m:dPr>
                        <m:endChr m:val="|"/>
                        <m:ctrlPr>
                          <a:rPr lang="en-CA" i="1">
                            <a:latin typeface="Cambria Math" panose="02040503050406030204" pitchFamily="18" charset="0"/>
                          </a:rPr>
                        </m:ctrlPr>
                      </m:dPr>
                      <m:e>
                        <m:sSub>
                          <m:sSubPr>
                            <m:ctrlPr>
                              <a:rPr lang="en-CA" i="1">
                                <a:latin typeface="Cambria Math" panose="02040503050406030204" pitchFamily="18" charset="0"/>
                              </a:rPr>
                            </m:ctrlPr>
                          </m:sSubPr>
                          <m:e>
                            <m:r>
                              <a:rPr lang="en-CA" i="1">
                                <a:latin typeface="Cambria Math" panose="02040503050406030204" pitchFamily="18" charset="0"/>
                              </a:rPr>
                              <m:t>𝑇</m:t>
                            </m:r>
                          </m:e>
                          <m:sub>
                            <m:r>
                              <a:rPr lang="en-CA" i="1">
                                <a:latin typeface="Cambria Math" panose="02040503050406030204" pitchFamily="18" charset="0"/>
                              </a:rPr>
                              <m:t>1</m:t>
                            </m:r>
                          </m:sub>
                        </m:sSub>
                        <m:r>
                          <a:rPr lang="en-CA" i="1">
                            <a:latin typeface="Cambria Math" panose="02040503050406030204" pitchFamily="18" charset="0"/>
                          </a:rPr>
                          <m:t>,</m:t>
                        </m:r>
                        <m:sSub>
                          <m:sSubPr>
                            <m:ctrlPr>
                              <a:rPr lang="en-CA" i="1">
                                <a:latin typeface="Cambria Math" panose="02040503050406030204" pitchFamily="18" charset="0"/>
                              </a:rPr>
                            </m:ctrlPr>
                          </m:sSubPr>
                          <m:e>
                            <m:r>
                              <a:rPr lang="en-CA" i="1">
                                <a:latin typeface="Cambria Math" panose="02040503050406030204" pitchFamily="18" charset="0"/>
                              </a:rPr>
                              <m:t>𝑇</m:t>
                            </m:r>
                          </m:e>
                          <m:sub>
                            <m:r>
                              <a:rPr lang="en-CA" i="1">
                                <a:latin typeface="Cambria Math" panose="02040503050406030204" pitchFamily="18" charset="0"/>
                              </a:rPr>
                              <m:t>2</m:t>
                            </m:r>
                          </m:sub>
                        </m:sSub>
                        <m:r>
                          <a:rPr lang="en-CA">
                            <a:latin typeface="Cambria Math" panose="02040503050406030204" pitchFamily="18" charset="0"/>
                          </a:rPr>
                          <m:t> </m:t>
                        </m:r>
                      </m:e>
                    </m:d>
                    <m:r>
                      <a:rPr lang="en-CA">
                        <a:latin typeface="Cambria Math" panose="02040503050406030204" pitchFamily="18" charset="0"/>
                      </a:rPr>
                      <m:t> </m:t>
                    </m:r>
                    <m:r>
                      <m:rPr>
                        <m:sty m:val="p"/>
                      </m:rPr>
                      <a:rPr lang="en-CA">
                        <a:latin typeface="Cambria Math" panose="02040503050406030204" pitchFamily="18" charset="0"/>
                      </a:rPr>
                      <m:t>D</m:t>
                    </m:r>
                    <m:r>
                      <a:rPr lang="en-CA">
                        <a:latin typeface="Cambria Math" panose="02040503050406030204" pitchFamily="18" charset="0"/>
                      </a:rPr>
                      <m:t>+) </m:t>
                    </m:r>
                    <m:r>
                      <m:rPr>
                        <m:sty m:val="p"/>
                      </m:rPr>
                      <a:rPr lang="en-CA">
                        <a:latin typeface="Cambria Math" panose="02040503050406030204" pitchFamily="18" charset="0"/>
                      </a:rPr>
                      <m:t>P</m:t>
                    </m:r>
                    <m:r>
                      <a:rPr lang="en-CA">
                        <a:latin typeface="Cambria Math" panose="02040503050406030204" pitchFamily="18" charset="0"/>
                      </a:rPr>
                      <m:t>(</m:t>
                    </m:r>
                    <m:r>
                      <m:rPr>
                        <m:sty m:val="p"/>
                      </m:rPr>
                      <a:rPr lang="en-CA">
                        <a:latin typeface="Cambria Math" panose="02040503050406030204" pitchFamily="18" charset="0"/>
                      </a:rPr>
                      <m:t>D</m:t>
                    </m:r>
                    <m:r>
                      <a:rPr lang="en-CA">
                        <a:latin typeface="Cambria Math" panose="02040503050406030204" pitchFamily="18" charset="0"/>
                      </a:rPr>
                      <m:t>+)</m:t>
                    </m:r>
                  </m:oMath>
                </a14:m>
                <a:r>
                  <a:rPr lang="en-CA" dirty="0"/>
                  <a:t> + </a:t>
                </a:r>
                <a14:m>
                  <m:oMath xmlns:m="http://schemas.openxmlformats.org/officeDocument/2006/math">
                    <m:r>
                      <a:rPr lang="en-CA" i="1">
                        <a:latin typeface="Cambria Math" panose="02040503050406030204" pitchFamily="18" charset="0"/>
                      </a:rPr>
                      <m:t>𝑃</m:t>
                    </m:r>
                    <m:d>
                      <m:dPr>
                        <m:ctrlPr>
                          <a:rPr lang="en-CA" i="1">
                            <a:latin typeface="Cambria Math" panose="02040503050406030204" pitchFamily="18" charset="0"/>
                          </a:rPr>
                        </m:ctrlPr>
                      </m:dPr>
                      <m:e>
                        <m:sSub>
                          <m:sSubPr>
                            <m:ctrlPr>
                              <a:rPr lang="en-CA" i="1">
                                <a:latin typeface="Cambria Math" panose="02040503050406030204" pitchFamily="18" charset="0"/>
                              </a:rPr>
                            </m:ctrlPr>
                          </m:sSubPr>
                          <m:e>
                            <m:r>
                              <a:rPr lang="en-CA" i="1">
                                <a:latin typeface="Cambria Math" panose="02040503050406030204" pitchFamily="18" charset="0"/>
                              </a:rPr>
                              <m:t>𝑇</m:t>
                            </m:r>
                          </m:e>
                          <m:sub>
                            <m:r>
                              <a:rPr lang="en-CA" i="1">
                                <a:latin typeface="Cambria Math" panose="02040503050406030204" pitchFamily="18" charset="0"/>
                              </a:rPr>
                              <m:t>1</m:t>
                            </m:r>
                          </m:sub>
                        </m:sSub>
                        <m:r>
                          <a:rPr lang="en-CA" i="1">
                            <a:latin typeface="Cambria Math" panose="02040503050406030204" pitchFamily="18" charset="0"/>
                          </a:rPr>
                          <m:t>,</m:t>
                        </m:r>
                        <m:sSub>
                          <m:sSubPr>
                            <m:ctrlPr>
                              <a:rPr lang="en-CA" i="1">
                                <a:latin typeface="Cambria Math" panose="02040503050406030204" pitchFamily="18" charset="0"/>
                              </a:rPr>
                            </m:ctrlPr>
                          </m:sSubPr>
                          <m:e>
                            <m:r>
                              <a:rPr lang="en-CA" i="1">
                                <a:latin typeface="Cambria Math" panose="02040503050406030204" pitchFamily="18" charset="0"/>
                              </a:rPr>
                              <m:t>𝑇</m:t>
                            </m:r>
                          </m:e>
                          <m:sub>
                            <m:r>
                              <a:rPr lang="en-CA" i="1">
                                <a:latin typeface="Cambria Math" panose="02040503050406030204" pitchFamily="18" charset="0"/>
                              </a:rPr>
                              <m:t>2</m:t>
                            </m:r>
                          </m:sub>
                        </m:sSub>
                      </m:e>
                      <m:e>
                        <m:r>
                          <a:rPr lang="en-CA" b="0" i="1" smtClean="0">
                            <a:latin typeface="Cambria Math" panose="02040503050406030204" pitchFamily="18" charset="0"/>
                          </a:rPr>
                          <m:t>𝐷</m:t>
                        </m:r>
                        <m:r>
                          <a:rPr lang="en-CA" b="0" i="1" smtClean="0">
                            <a:latin typeface="Cambria Math" panose="02040503050406030204" pitchFamily="18" charset="0"/>
                          </a:rPr>
                          <m:t>−</m:t>
                        </m:r>
                      </m:e>
                    </m:d>
                    <m:r>
                      <a:rPr lang="en-CA" b="0" i="1" smtClean="0">
                        <a:latin typeface="Cambria Math" panose="02040503050406030204" pitchFamily="18" charset="0"/>
                      </a:rPr>
                      <m:t>𝑃</m:t>
                    </m:r>
                    <m:r>
                      <a:rPr lang="en-CA" b="0" i="1" smtClean="0">
                        <a:latin typeface="Cambria Math" panose="02040503050406030204" pitchFamily="18" charset="0"/>
                      </a:rPr>
                      <m:t>(</m:t>
                    </m:r>
                    <m:r>
                      <a:rPr lang="en-CA" b="0" i="1" smtClean="0">
                        <a:latin typeface="Cambria Math" panose="02040503050406030204" pitchFamily="18" charset="0"/>
                      </a:rPr>
                      <m:t>𝐷</m:t>
                    </m:r>
                    <m:r>
                      <a:rPr lang="en-CA" b="0" i="1" smtClean="0">
                        <a:latin typeface="Cambria Math" panose="02040503050406030204" pitchFamily="18" charset="0"/>
                      </a:rPr>
                      <m:t>−)</m:t>
                    </m:r>
                  </m:oMath>
                </a14:m>
                <a:endParaRPr lang="en-CA" dirty="0"/>
              </a:p>
              <a:p>
                <a:pPr marL="34290" indent="0">
                  <a:buNone/>
                </a:pPr>
                <a:endParaRPr lang="en-CA" dirty="0"/>
              </a:p>
              <a:p>
                <a:pPr marL="34290"/>
                <a:r>
                  <a:rPr lang="en-CA" dirty="0"/>
                  <a:t>The terms </a:t>
                </a:r>
                <a14:m>
                  <m:oMath xmlns:m="http://schemas.openxmlformats.org/officeDocument/2006/math">
                    <m:r>
                      <a:rPr lang="en-CA" i="1">
                        <a:latin typeface="Cambria Math" panose="02040503050406030204" pitchFamily="18" charset="0"/>
                      </a:rPr>
                      <m:t>𝑃</m:t>
                    </m:r>
                    <m:d>
                      <m:dPr>
                        <m:endChr m:val="|"/>
                        <m:ctrlPr>
                          <a:rPr lang="en-CA" i="1">
                            <a:latin typeface="Cambria Math" panose="02040503050406030204" pitchFamily="18" charset="0"/>
                          </a:rPr>
                        </m:ctrlPr>
                      </m:dPr>
                      <m:e>
                        <m:sSub>
                          <m:sSubPr>
                            <m:ctrlPr>
                              <a:rPr lang="en-CA" i="1">
                                <a:latin typeface="Cambria Math" panose="02040503050406030204" pitchFamily="18" charset="0"/>
                              </a:rPr>
                            </m:ctrlPr>
                          </m:sSubPr>
                          <m:e>
                            <m:r>
                              <a:rPr lang="en-CA" i="1">
                                <a:latin typeface="Cambria Math" panose="02040503050406030204" pitchFamily="18" charset="0"/>
                              </a:rPr>
                              <m:t>𝑇</m:t>
                            </m:r>
                          </m:e>
                          <m:sub>
                            <m:r>
                              <a:rPr lang="en-CA" i="1">
                                <a:latin typeface="Cambria Math" panose="02040503050406030204" pitchFamily="18" charset="0"/>
                              </a:rPr>
                              <m:t>1</m:t>
                            </m:r>
                          </m:sub>
                        </m:sSub>
                        <m:r>
                          <a:rPr lang="en-CA" i="1">
                            <a:latin typeface="Cambria Math" panose="02040503050406030204" pitchFamily="18" charset="0"/>
                          </a:rPr>
                          <m:t>,</m:t>
                        </m:r>
                        <m:sSub>
                          <m:sSubPr>
                            <m:ctrlPr>
                              <a:rPr lang="en-CA" i="1">
                                <a:latin typeface="Cambria Math" panose="02040503050406030204" pitchFamily="18" charset="0"/>
                              </a:rPr>
                            </m:ctrlPr>
                          </m:sSubPr>
                          <m:e>
                            <m:r>
                              <a:rPr lang="en-CA" i="1">
                                <a:latin typeface="Cambria Math" panose="02040503050406030204" pitchFamily="18" charset="0"/>
                              </a:rPr>
                              <m:t>𝑇</m:t>
                            </m:r>
                          </m:e>
                          <m:sub>
                            <m:r>
                              <a:rPr lang="en-CA" i="1">
                                <a:latin typeface="Cambria Math" panose="02040503050406030204" pitchFamily="18" charset="0"/>
                              </a:rPr>
                              <m:t>2</m:t>
                            </m:r>
                          </m:sub>
                        </m:sSub>
                        <m:r>
                          <a:rPr lang="en-CA">
                            <a:latin typeface="Cambria Math" panose="02040503050406030204" pitchFamily="18" charset="0"/>
                          </a:rPr>
                          <m:t> </m:t>
                        </m:r>
                      </m:e>
                    </m:d>
                    <m:r>
                      <a:rPr lang="en-CA">
                        <a:latin typeface="Cambria Math" panose="02040503050406030204" pitchFamily="18" charset="0"/>
                      </a:rPr>
                      <m:t> </m:t>
                    </m:r>
                    <m:r>
                      <m:rPr>
                        <m:sty m:val="p"/>
                      </m:rPr>
                      <a:rPr lang="en-CA">
                        <a:latin typeface="Cambria Math" panose="02040503050406030204" pitchFamily="18" charset="0"/>
                      </a:rPr>
                      <m:t>D</m:t>
                    </m:r>
                    <m:r>
                      <a:rPr lang="en-CA">
                        <a:latin typeface="Cambria Math" panose="02040503050406030204" pitchFamily="18" charset="0"/>
                      </a:rPr>
                      <m:t>)</m:t>
                    </m:r>
                  </m:oMath>
                </a14:m>
                <a:r>
                  <a:rPr lang="en-CA" dirty="0"/>
                  <a:t> can be expressed in different ways leading to different types of latent class models</a:t>
                </a:r>
              </a:p>
              <a:p>
                <a:pPr marL="34290" indent="0">
                  <a:buNone/>
                </a:pPr>
                <a:endParaRPr lang="en-CA" dirty="0"/>
              </a:p>
            </p:txBody>
          </p:sp>
        </mc:Choice>
        <mc:Fallback>
          <p:sp>
            <p:nvSpPr>
              <p:cNvPr id="8" name="Rectangle 7"/>
              <p:cNvSpPr>
                <a:spLocks noRot="1" noChangeAspect="1" noMove="1" noResize="1" noEditPoints="1" noAdjustHandles="1" noChangeArrowheads="1" noChangeShapeType="1" noTextEdit="1"/>
              </p:cNvSpPr>
              <p:nvPr/>
            </p:nvSpPr>
            <p:spPr>
              <a:xfrm>
                <a:off x="755576" y="3068960"/>
                <a:ext cx="7508314" cy="3803862"/>
              </a:xfrm>
              <a:prstGeom prst="rect">
                <a:avLst/>
              </a:prstGeom>
              <a:blipFill>
                <a:blip r:embed="rId2"/>
                <a:stretch>
                  <a:fillRect l="-731" t="-801" r="-568"/>
                </a:stretch>
              </a:blipFill>
            </p:spPr>
            <p:txBody>
              <a:bodyPr/>
              <a:lstStyle/>
              <a:p>
                <a:r>
                  <a:rPr lang="en-CA">
                    <a:noFill/>
                  </a:rPr>
                  <a:t> </a:t>
                </a:r>
              </a:p>
            </p:txBody>
          </p:sp>
        </mc:Fallback>
      </mc:AlternateContent>
    </p:spTree>
    <p:extLst>
      <p:ext uri="{BB962C8B-B14F-4D97-AF65-F5344CB8AC3E}">
        <p14:creationId xmlns:p14="http://schemas.microsoft.com/office/powerpoint/2010/main" val="379976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TM10001105[[fn=Crop]]</Template>
  <TotalTime>10102</TotalTime>
  <Words>3444</Words>
  <Application>Microsoft Office PowerPoint</Application>
  <PresentationFormat>On-screen Show (4:3)</PresentationFormat>
  <Paragraphs>663</Paragraphs>
  <Slides>42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Calibri</vt:lpstr>
      <vt:lpstr>Cambria Math</vt:lpstr>
      <vt:lpstr>Corbel</vt:lpstr>
      <vt:lpstr>Franklin Gothic Book</vt:lpstr>
      <vt:lpstr>Symbol</vt:lpstr>
      <vt:lpstr>Times New Roman</vt:lpstr>
      <vt:lpstr>Crop</vt:lpstr>
      <vt:lpstr>              Latent class analysis:  An indispensable METHOD for diagnostic ACCURACY RESEARCH </vt:lpstr>
      <vt:lpstr>Outline</vt:lpstr>
      <vt:lpstr>An example from health  technology assessment</vt:lpstr>
      <vt:lpstr>An example from health  technology assessment</vt:lpstr>
      <vt:lpstr>Results of systematic review</vt:lpstr>
      <vt:lpstr>Closer look at one study</vt:lpstr>
      <vt:lpstr>Closer look at one study</vt:lpstr>
      <vt:lpstr>How can we improve over the traditional analysis?</vt:lpstr>
      <vt:lpstr>A simple latent class model for two tests</vt:lpstr>
      <vt:lpstr>Modeling P(T_1,T_2  ┤|  D)</vt:lpstr>
      <vt:lpstr>Model identifiability</vt:lpstr>
      <vt:lpstr>Returning to the health technology assessment question</vt:lpstr>
      <vt:lpstr>Brief history of the use of  latent class (LC) modeling</vt:lpstr>
      <vt:lpstr>A systematic review of LC models in diagnostic research</vt:lpstr>
      <vt:lpstr>Beliefs about LC models in the statistics literature</vt:lpstr>
      <vt:lpstr>Beliefs about LC models in the statistics literature</vt:lpstr>
      <vt:lpstr>Beliefs about LC models in the medical literature</vt:lpstr>
      <vt:lpstr>Beliefs about LC models in the medical literature</vt:lpstr>
      <vt:lpstr>Anticipated advantages of using a composite reference standard (CRS)</vt:lpstr>
      <vt:lpstr>Unanswered questions about composite reference standards</vt:lpstr>
      <vt:lpstr>Bias due to OR-rule composite reference standard</vt:lpstr>
      <vt:lpstr>Bias due to OR-rule composite reference standard</vt:lpstr>
      <vt:lpstr>Bias due to OR-rule composite reference standard</vt:lpstr>
      <vt:lpstr>Further, sensitivity and specificity estimates can vary across settings because they depend on the disease prevalence</vt:lpstr>
      <vt:lpstr>In summary:</vt:lpstr>
      <vt:lpstr>Bias due to composite reference standards</vt:lpstr>
      <vt:lpstr>How can we improve over the CRS?</vt:lpstr>
      <vt:lpstr>Returning to latent class models</vt:lpstr>
      <vt:lpstr>An illustrative example:  Childhood Pulmonary Tuberculosis (TB)</vt:lpstr>
      <vt:lpstr>PowerPoint Presentation</vt:lpstr>
      <vt:lpstr>Latent class model for childhood pulmonary TB</vt:lpstr>
      <vt:lpstr>Latent class model for childhood pulmonary TB</vt:lpstr>
      <vt:lpstr>Heuristic Model</vt:lpstr>
      <vt:lpstr>Heuristic Model</vt:lpstr>
      <vt:lpstr>Modeling conditional dependence</vt:lpstr>
      <vt:lpstr>Random effect used to model conditional dependence</vt:lpstr>
      <vt:lpstr>Results</vt:lpstr>
      <vt:lpstr>PowerPoint Presentation</vt:lpstr>
      <vt:lpstr>Predicted probabilities</vt:lpstr>
      <vt:lpstr>Probability child was treated increased with probability of CPTB</vt:lpstr>
      <vt:lpstr>Future research</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Latent class models for diagnostic research: Ready for primetime</dc:title>
  <dc:creator>Nandini Dendukuri</dc:creator>
  <cp:lastModifiedBy>Nandini Dendukuri</cp:lastModifiedBy>
  <cp:revision>382</cp:revision>
  <dcterms:created xsi:type="dcterms:W3CDTF">2016-12-15T19:53:11Z</dcterms:created>
  <dcterms:modified xsi:type="dcterms:W3CDTF">2020-04-12T22:11:45Z</dcterms:modified>
</cp:coreProperties>
</file>